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2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notesSlides/notesSlide22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notesSlides/notesSlide21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notesSlides/notesSlide221.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notesSlides/notesSlide22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122.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7" r:id="rId1"/>
  </p:sldMasterIdLst>
  <p:notesMasterIdLst>
    <p:notesMasterId r:id="rId234"/>
  </p:notesMasterIdLst>
  <p:sldIdLst>
    <p:sldId id="565" r:id="rId2"/>
    <p:sldId id="566" r:id="rId3"/>
    <p:sldId id="567" r:id="rId4"/>
    <p:sldId id="568" r:id="rId5"/>
    <p:sldId id="569" r:id="rId6"/>
    <p:sldId id="256"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7" r:id="rId22"/>
    <p:sldId id="278" r:id="rId23"/>
    <p:sldId id="280" r:id="rId24"/>
    <p:sldId id="281" r:id="rId25"/>
    <p:sldId id="282" r:id="rId26"/>
    <p:sldId id="284" r:id="rId27"/>
    <p:sldId id="285" r:id="rId28"/>
    <p:sldId id="287" r:id="rId29"/>
    <p:sldId id="291" r:id="rId30"/>
    <p:sldId id="293" r:id="rId31"/>
    <p:sldId id="295" r:id="rId32"/>
    <p:sldId id="297" r:id="rId33"/>
    <p:sldId id="299" r:id="rId34"/>
    <p:sldId id="301" r:id="rId35"/>
    <p:sldId id="303" r:id="rId36"/>
    <p:sldId id="305" r:id="rId37"/>
    <p:sldId id="306" r:id="rId38"/>
    <p:sldId id="307" r:id="rId39"/>
    <p:sldId id="309" r:id="rId40"/>
    <p:sldId id="311" r:id="rId41"/>
    <p:sldId id="313" r:id="rId42"/>
    <p:sldId id="314" r:id="rId43"/>
    <p:sldId id="315" r:id="rId44"/>
    <p:sldId id="317" r:id="rId45"/>
    <p:sldId id="318" r:id="rId46"/>
    <p:sldId id="319" r:id="rId47"/>
    <p:sldId id="320" r:id="rId48"/>
    <p:sldId id="321" r:id="rId49"/>
    <p:sldId id="322" r:id="rId50"/>
    <p:sldId id="324" r:id="rId51"/>
    <p:sldId id="325" r:id="rId52"/>
    <p:sldId id="326" r:id="rId53"/>
    <p:sldId id="329" r:id="rId54"/>
    <p:sldId id="330" r:id="rId55"/>
    <p:sldId id="334" r:id="rId56"/>
    <p:sldId id="336" r:id="rId57"/>
    <p:sldId id="337" r:id="rId58"/>
    <p:sldId id="339" r:id="rId59"/>
    <p:sldId id="341" r:id="rId60"/>
    <p:sldId id="344" r:id="rId61"/>
    <p:sldId id="345" r:id="rId62"/>
    <p:sldId id="346" r:id="rId63"/>
    <p:sldId id="347" r:id="rId64"/>
    <p:sldId id="349" r:id="rId65"/>
    <p:sldId id="350" r:id="rId66"/>
    <p:sldId id="352" r:id="rId67"/>
    <p:sldId id="354" r:id="rId68"/>
    <p:sldId id="355" r:id="rId69"/>
    <p:sldId id="357" r:id="rId70"/>
    <p:sldId id="362" r:id="rId71"/>
    <p:sldId id="363" r:id="rId72"/>
    <p:sldId id="365" r:id="rId73"/>
    <p:sldId id="367" r:id="rId74"/>
    <p:sldId id="369" r:id="rId75"/>
    <p:sldId id="370" r:id="rId76"/>
    <p:sldId id="377" r:id="rId77"/>
    <p:sldId id="378" r:id="rId78"/>
    <p:sldId id="382" r:id="rId79"/>
    <p:sldId id="383" r:id="rId80"/>
    <p:sldId id="385" r:id="rId81"/>
    <p:sldId id="386" r:id="rId82"/>
    <p:sldId id="387" r:id="rId83"/>
    <p:sldId id="388" r:id="rId84"/>
    <p:sldId id="389" r:id="rId85"/>
    <p:sldId id="391" r:id="rId86"/>
    <p:sldId id="392" r:id="rId87"/>
    <p:sldId id="393" r:id="rId88"/>
    <p:sldId id="394" r:id="rId89"/>
    <p:sldId id="395" r:id="rId90"/>
    <p:sldId id="396" r:id="rId91"/>
    <p:sldId id="397" r:id="rId92"/>
    <p:sldId id="398" r:id="rId93"/>
    <p:sldId id="399" r:id="rId94"/>
    <p:sldId id="400" r:id="rId95"/>
    <p:sldId id="411" r:id="rId96"/>
    <p:sldId id="412" r:id="rId97"/>
    <p:sldId id="413" r:id="rId98"/>
    <p:sldId id="414" r:id="rId99"/>
    <p:sldId id="415" r:id="rId100"/>
    <p:sldId id="416" r:id="rId101"/>
    <p:sldId id="417" r:id="rId102"/>
    <p:sldId id="418" r:id="rId103"/>
    <p:sldId id="419" r:id="rId104"/>
    <p:sldId id="420" r:id="rId105"/>
    <p:sldId id="421" r:id="rId106"/>
    <p:sldId id="422" r:id="rId107"/>
    <p:sldId id="423" r:id="rId108"/>
    <p:sldId id="424" r:id="rId109"/>
    <p:sldId id="425" r:id="rId110"/>
    <p:sldId id="426" r:id="rId111"/>
    <p:sldId id="427" r:id="rId112"/>
    <p:sldId id="428" r:id="rId113"/>
    <p:sldId id="429" r:id="rId114"/>
    <p:sldId id="430" r:id="rId115"/>
    <p:sldId id="431" r:id="rId116"/>
    <p:sldId id="432" r:id="rId117"/>
    <p:sldId id="433" r:id="rId118"/>
    <p:sldId id="434" r:id="rId119"/>
    <p:sldId id="435" r:id="rId120"/>
    <p:sldId id="436" r:id="rId121"/>
    <p:sldId id="437" r:id="rId122"/>
    <p:sldId id="438" r:id="rId123"/>
    <p:sldId id="443" r:id="rId124"/>
    <p:sldId id="444" r:id="rId125"/>
    <p:sldId id="445" r:id="rId126"/>
    <p:sldId id="446" r:id="rId127"/>
    <p:sldId id="447" r:id="rId128"/>
    <p:sldId id="448" r:id="rId129"/>
    <p:sldId id="449" r:id="rId130"/>
    <p:sldId id="450" r:id="rId131"/>
    <p:sldId id="457" r:id="rId132"/>
    <p:sldId id="458" r:id="rId133"/>
    <p:sldId id="459" r:id="rId134"/>
    <p:sldId id="460" r:id="rId135"/>
    <p:sldId id="461" r:id="rId136"/>
    <p:sldId id="462" r:id="rId137"/>
    <p:sldId id="463" r:id="rId138"/>
    <p:sldId id="464" r:id="rId139"/>
    <p:sldId id="465" r:id="rId140"/>
    <p:sldId id="466" r:id="rId141"/>
    <p:sldId id="467" r:id="rId142"/>
    <p:sldId id="468" r:id="rId143"/>
    <p:sldId id="469" r:id="rId144"/>
    <p:sldId id="470" r:id="rId145"/>
    <p:sldId id="471" r:id="rId146"/>
    <p:sldId id="472" r:id="rId147"/>
    <p:sldId id="473" r:id="rId148"/>
    <p:sldId id="474" r:id="rId149"/>
    <p:sldId id="475" r:id="rId150"/>
    <p:sldId id="476" r:id="rId151"/>
    <p:sldId id="477" r:id="rId152"/>
    <p:sldId id="478" r:id="rId153"/>
    <p:sldId id="479" r:id="rId154"/>
    <p:sldId id="480" r:id="rId155"/>
    <p:sldId id="481" r:id="rId156"/>
    <p:sldId id="482" r:id="rId157"/>
    <p:sldId id="483" r:id="rId158"/>
    <p:sldId id="484" r:id="rId159"/>
    <p:sldId id="485" r:id="rId160"/>
    <p:sldId id="486" r:id="rId161"/>
    <p:sldId id="487" r:id="rId162"/>
    <p:sldId id="488" r:id="rId163"/>
    <p:sldId id="489" r:id="rId164"/>
    <p:sldId id="490" r:id="rId165"/>
    <p:sldId id="491" r:id="rId166"/>
    <p:sldId id="492" r:id="rId167"/>
    <p:sldId id="493" r:id="rId168"/>
    <p:sldId id="494" r:id="rId169"/>
    <p:sldId id="495" r:id="rId170"/>
    <p:sldId id="496" r:id="rId171"/>
    <p:sldId id="497" r:id="rId172"/>
    <p:sldId id="498" r:id="rId173"/>
    <p:sldId id="499" r:id="rId174"/>
    <p:sldId id="500" r:id="rId175"/>
    <p:sldId id="501" r:id="rId176"/>
    <p:sldId id="508" r:id="rId177"/>
    <p:sldId id="509" r:id="rId178"/>
    <p:sldId id="510" r:id="rId179"/>
    <p:sldId id="511" r:id="rId180"/>
    <p:sldId id="512" r:id="rId181"/>
    <p:sldId id="513" r:id="rId182"/>
    <p:sldId id="514" r:id="rId183"/>
    <p:sldId id="515" r:id="rId184"/>
    <p:sldId id="516" r:id="rId185"/>
    <p:sldId id="517" r:id="rId186"/>
    <p:sldId id="518" r:id="rId187"/>
    <p:sldId id="519" r:id="rId188"/>
    <p:sldId id="520" r:id="rId189"/>
    <p:sldId id="521" r:id="rId190"/>
    <p:sldId id="522" r:id="rId191"/>
    <p:sldId id="523" r:id="rId192"/>
    <p:sldId id="524" r:id="rId193"/>
    <p:sldId id="525" r:id="rId194"/>
    <p:sldId id="526" r:id="rId195"/>
    <p:sldId id="527" r:id="rId196"/>
    <p:sldId id="528" r:id="rId197"/>
    <p:sldId id="529" r:id="rId198"/>
    <p:sldId id="530" r:id="rId199"/>
    <p:sldId id="531" r:id="rId200"/>
    <p:sldId id="532" r:id="rId201"/>
    <p:sldId id="533" r:id="rId202"/>
    <p:sldId id="534" r:id="rId203"/>
    <p:sldId id="535" r:id="rId204"/>
    <p:sldId id="536" r:id="rId205"/>
    <p:sldId id="537" r:id="rId206"/>
    <p:sldId id="538" r:id="rId207"/>
    <p:sldId id="539" r:id="rId208"/>
    <p:sldId id="540" r:id="rId209"/>
    <p:sldId id="541" r:id="rId210"/>
    <p:sldId id="542" r:id="rId211"/>
    <p:sldId id="543" r:id="rId212"/>
    <p:sldId id="544" r:id="rId213"/>
    <p:sldId id="545" r:id="rId214"/>
    <p:sldId id="546" r:id="rId215"/>
    <p:sldId id="547" r:id="rId216"/>
    <p:sldId id="548" r:id="rId217"/>
    <p:sldId id="549" r:id="rId218"/>
    <p:sldId id="550" r:id="rId219"/>
    <p:sldId id="551" r:id="rId220"/>
    <p:sldId id="552" r:id="rId221"/>
    <p:sldId id="553" r:id="rId222"/>
    <p:sldId id="554" r:id="rId223"/>
    <p:sldId id="555" r:id="rId224"/>
    <p:sldId id="556" r:id="rId225"/>
    <p:sldId id="557" r:id="rId226"/>
    <p:sldId id="558" r:id="rId227"/>
    <p:sldId id="559" r:id="rId228"/>
    <p:sldId id="560" r:id="rId229"/>
    <p:sldId id="561" r:id="rId230"/>
    <p:sldId id="562" r:id="rId231"/>
    <p:sldId id="563" r:id="rId232"/>
    <p:sldId id="564" r:id="rId233"/>
  </p:sldIdLst>
  <p:sldSz cx="9144000" cy="5143500" type="screen16x9"/>
  <p:notesSz cx="6858000" cy="9144000"/>
  <p:embeddedFontLst>
    <p:embeddedFont>
      <p:font typeface="Lucida Sans Unicode" pitchFamily="34" charset="0"/>
      <p:regular r:id="rId235"/>
    </p:embeddedFont>
    <p:embeddedFont>
      <p:font typeface="Wingdings 3" pitchFamily="18" charset="2"/>
      <p:regular r:id="rId236"/>
    </p:embeddedFont>
    <p:embeddedFont>
      <p:font typeface="Verdana" pitchFamily="34" charset="0"/>
      <p:regular r:id="rId237"/>
      <p:bold r:id="rId238"/>
      <p:italic r:id="rId239"/>
      <p:boldItalic r:id="rId240"/>
    </p:embeddedFont>
    <p:embeddedFont>
      <p:font typeface="Wingdings 2" pitchFamily="18" charset="2"/>
      <p:regular r:id="rId2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B9D7F3FD-F1C5-45F3-AAD3-0EEFAD180BC3}">
  <a:tblStyle styleId="{B9D7F3FD-F1C5-45F3-AAD3-0EEFAD180B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6" d="100"/>
          <a:sy n="86" d="100"/>
        </p:scale>
        <p:origin x="-822"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font" Target="fonts/font4.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notesMaster" Target="notesMasters/notesMaster1.xml"/><Relationship Id="rId239"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6.fntdata"/><Relationship Id="rId245"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font" Target="fonts/font1.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2.fntdata"/><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88dea59e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88dea59e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b8a68068a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b8a68068a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88dea59ed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88dea59e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b88dea59ed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b88dea59ed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b88dea59ed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b88dea59ed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b88dea59ed_0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b88dea59ed_0_1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b88dea59ed_0_1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b88dea59ed_0_1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b88dea59ed_0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b88dea59ed_0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b88dea59ed_0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b88dea59ed_0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b88dea59ed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b88dea59ed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b88dea59ed_0_1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b88dea59ed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b88dea59ed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b88dea59ed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b88dea59ed_0_1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b88dea59ed_0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b88dea59ed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b88dea59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b88dea59ed_0_1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b88dea59ed_0_1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b88dea59ed_0_1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b88dea59ed_0_1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88dea59e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88dea59e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b88dea59e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b88dea59e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b88dea59ed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b88dea59ed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b88dea59ed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b88dea59ed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b88dea59ed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b88dea59e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b8a68065f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b8a68065f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88dea59e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88dea59e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b8a68068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b8a68068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b8a68068a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b8a68068a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b8a68065f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b8a68065f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b8a68065f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b8a68065f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b8a68068a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b8a68068a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b8a68068a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b8a68068a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b88dea59ed_0_2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b88dea59ed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b8a68068a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b8a68068a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b8a68068a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b8a68068a9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b88dea59ed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b88dea59ed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88dea59ed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88dea59ed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b8a68068a9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b8a68068a9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b8a68068a9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b8a68068a9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b88dea59ed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b88dea59ed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b8a68068a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b8a68068a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b8a68068a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b8a68068a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b8a68068a9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b8a68068a9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b8a68068a9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b8a68068a9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b8a68068a9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b8a68068a9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b8a68068a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b8a68068a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b8a68068a9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b8a68068a9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b88dea59e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b88dea59e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b8a68068a9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b8a68068a9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b8a680675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b8a680675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b8a68068a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b8a68068a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b8a68068a9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b8a68068a9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b8a68068a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b8a68068a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8a68068a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b8a68068a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b8a68068a9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b8a68068a9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b8a68068a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b8a68068a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b8a68068a9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b8a68068a9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b8a68068a9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b8a68068a9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88dea59ed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88dea59ed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b8a68068a9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b8a68068a9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b8a68068a9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b8a68068a9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b8a68068a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b8a68068a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b8a68068a9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b8a68068a9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b8a68068a9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b8a68068a9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b8a68068a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b8a68068a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b44cabd59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b44cabd59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b44cabd5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b44cabd59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b44cabd591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b44cabd591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b8a68068a9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b8a68068a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88dea59ed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b88dea59ed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b44cabd59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b44cabd59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b44cabd59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b44cabd59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b8a68068a9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8a68068a9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b44cabd591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b44cabd591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44cabd591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44cabd591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b44cabd591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b44cabd591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b44cabd591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b44cabd591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b8a68068a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b8a68068a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b44cabd591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b44cabd591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b44cabd591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b44cabd591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88dea59ed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88dea59ed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44cabd591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44cabd591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b88dea59ed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b88dea59e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b44cabd591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b44cabd591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b44cabd591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b44cabd591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44cabd591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44cabd591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b44cabd591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b44cabd591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b44cabd591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b44cabd591_2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b44cabd591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b44cabd591_2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b44cabd591_2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b44cabd591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44cabd591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b44cabd591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44cabd591_2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44cabd591_2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b44cabd591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b44cabd591_2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b44cabd591_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b44cabd591_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8a68068a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8a68068a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44cabd591_2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44cabd591_2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b44cabd591_2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b44cabd591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b88dea59ed_0_1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b88dea59ed_0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44cabd591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44cabd591_2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b44cabd591_2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b44cabd591_2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b44cabd591_2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b44cabd591_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b88dea59ed_0_1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b88dea59ed_0_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88dea59ed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b88dea59ed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44cabd591_2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44cabd591_2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b44cabd591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b44cabd591_2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b44cabd591_2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b44cabd591_2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44cabd591_2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44cabd591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b44cabd591_2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b44cabd591_2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b44cabd591_2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b44cabd591_2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b44cabd591_2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b44cabd591_2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b44cabd591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b44cabd591_2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b88dea59ed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b88dea59ed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b44cabd591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b44cabd591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b88dea59ed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b88dea59e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88dea59ed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b88dea59ed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b44cabd591_2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b44cabd591_2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b44cabd591_2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b44cabd591_2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b44cabd591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b44cabd591_2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b44cabd591_2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b44cabd591_2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44cabd591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44cabd591_2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b44cabd591_2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b44cabd591_2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b8a68065f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b8a68065f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b8a68068a9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b8a68068a9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b44cabd591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b44cabd591_2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b44cabd591_2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b44cabd591_2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88dea59ed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88dea59e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b44cabd591_2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b44cabd591_2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b44cabd591_2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b44cabd591_2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b44cabd591_2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b44cabd591_2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44cabd591_2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44cabd591_2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b44cabd591_2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b44cabd591_2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b44cabd591_2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b44cabd591_2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b44cabd591_2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b44cabd591_2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b44cabd591_2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b44cabd591_2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b44cabd591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b44cabd591_2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b44cabd591_2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b44cabd591_2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88dea59e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b88dea59e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b44cabd591_2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b44cabd591_2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b44cabd591_2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b44cabd591_2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b44cabd591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b44cabd591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b44cabd591_2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b44cabd591_2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b44cabd591_2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b44cabd591_2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b44cabd591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b44cabd591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b44cabd591_2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b44cabd591_2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b44cabd591_2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b44cabd591_2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88dea59ed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88dea59ed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b88dea59ed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b88dea59e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88dea59ed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88dea59e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88dea59ed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88dea59ed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88dea59ed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88dea59ed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88dea59ed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88dea59ed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b88dea59ed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b88dea59ed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88dea59ed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88dea59ed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88dea59ed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88dea59ed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b88dea59ed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b88dea59ed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88dea59ed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88dea59ed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88dea59ed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88dea59ed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b88dea59ed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b88dea59ed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88dea59ed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88dea59ed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88dea59ed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88dea59ed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88dea59ed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b88dea59ed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b88dea59ed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b88dea59ed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88dea59ed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88dea59ed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88dea59ed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88dea59ed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b88dea59ed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b88dea59ed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b88dea59ed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b88dea59ed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88dea59ed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88dea59ed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88dea59ed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88dea59ed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b88dea59ed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b88dea59ed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88dea59e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88dea59e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88dea59ed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88dea59ed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88dea59ed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88dea59ed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88dea59ed_0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88dea59ed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88dea59ed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88dea59ed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88dea59e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88dea59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b8a680675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b8a680675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8a68067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8a680675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b8a680675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b8a680675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b8a680675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b8a680675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b8a680675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b8a680675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b8a680675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b8a680675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b88dea59ed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b88dea59ed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b88dea59ed_0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b88dea59ed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b88dea59ed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b88dea59ed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88dea59ed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88dea59ed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88dea59ed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88dea59e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b88dea59ed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b88dea59ed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b88dea59ed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b88dea59e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b88dea59ed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b88dea59ed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b88dea59ed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b88dea59ed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b88dea59ed_0_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b88dea59ed_0_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b88dea59ed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b88dea59ed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b88dea59ed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b88dea59ed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88dea59ed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88dea59ed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b88dea59ed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b88dea59ed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b9f625c35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b9f625c35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88dea59ed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88dea59e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b9f625c35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b9f625c35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b9f625c3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b9f625c3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b9f625c35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b9f625c35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b9f625c35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b9f625c35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9f625c35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9f625c35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b88dea59ed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b88dea59ed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88dea59ed_0_1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88dea59ed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b88dea59ed_0_1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b88dea59ed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b8a680675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b8a680675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b8a6806756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b8a6806756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88dea59e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88dea59e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b8a680675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b8a680675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b8a6806756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b8a680675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b8a680675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b8a680675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b8a6806756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b8a680675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b8a6806756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b8a680675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b8a6806756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b8a680675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88dea59ed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88dea59ed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88dea59ed_0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88dea59ed_0_1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b88dea59ed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b88dea59ed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b88dea59ed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b88dea59ed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88dea59e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88dea59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b88dea59ed_0_1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b88dea59ed_0_1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b88dea59ed_0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b88dea59ed_0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b8a680675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b8a680675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b8a680675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b8a680675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b8a680675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b8a68067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b88dea59ed_0_1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b88dea59ed_0_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b8a68065f1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b8a68065f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b8a680675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b8a680675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b8a68068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b8a68068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b8a68068a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b8a68068a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6E9CBB80-A212-4D3E-94B8-6750F9926761}" type="datetimeFigureOut">
              <a:rPr lang="id-ID" smtClean="0"/>
              <a:pPr/>
              <a:t>17/09/2025</a:t>
            </a:fld>
            <a:endParaRPr lang="id-ID"/>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id-ID"/>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5" name="Footer Placeholder 4"/>
          <p:cNvSpPr>
            <a:spLocks noGrp="1"/>
          </p:cNvSpPr>
          <p:nvPr>
            <p:ph type="ftr" sz="quarter" idx="11"/>
          </p:nvPr>
        </p:nvSpPr>
        <p:spPr/>
        <p:txBody>
          <a:bodyPr/>
          <a:lstStyle>
            <a:extLst/>
          </a:lstStyle>
          <a:p>
            <a:endParaRPr lang="id-ID"/>
          </a:p>
        </p:txBody>
      </p:sp>
      <p:sp>
        <p:nvSpPr>
          <p:cNvPr id="6" name="Slide Number Placeholder 5"/>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6" name="Footer Placeholder 5"/>
          <p:cNvSpPr>
            <a:spLocks noGrp="1"/>
          </p:cNvSpPr>
          <p:nvPr>
            <p:ph type="ftr" sz="quarter" idx="11"/>
          </p:nvPr>
        </p:nvSpPr>
        <p:spPr/>
        <p:txBody>
          <a:bodyPr/>
          <a:lstStyle>
            <a:extLst/>
          </a:lstStyle>
          <a:p>
            <a:endParaRPr lang="id-ID"/>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8" name="Footer Placeholder 7"/>
          <p:cNvSpPr>
            <a:spLocks noGrp="1"/>
          </p:cNvSpPr>
          <p:nvPr>
            <p:ph type="ftr" sz="quarter" idx="11"/>
          </p:nvPr>
        </p:nvSpPr>
        <p:spPr/>
        <p:txBody>
          <a:bodyPr/>
          <a:lstStyle>
            <a:extLst/>
          </a:lstStyle>
          <a:p>
            <a:endParaRPr lang="id-ID"/>
          </a:p>
        </p:txBody>
      </p:sp>
      <p:sp>
        <p:nvSpPr>
          <p:cNvPr id="9" name="Slide Number Placeholder 8"/>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4" name="Footer Placeholder 3"/>
          <p:cNvSpPr>
            <a:spLocks noGrp="1"/>
          </p:cNvSpPr>
          <p:nvPr>
            <p:ph type="ftr" sz="quarter" idx="11"/>
          </p:nvPr>
        </p:nvSpPr>
        <p:spPr/>
        <p:txBody>
          <a:bodyPr/>
          <a:lstStyle>
            <a:extLst/>
          </a:lstStyle>
          <a:p>
            <a:endParaRPr lang="id-ID"/>
          </a:p>
        </p:txBody>
      </p:sp>
      <p:sp>
        <p:nvSpPr>
          <p:cNvPr id="5" name="Slide Number Placeholder 4"/>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6E9CBB80-A212-4D3E-94B8-6750F9926761}" type="datetimeFigureOut">
              <a:rPr lang="id-ID" smtClean="0"/>
              <a:pPr/>
              <a:t>17/09/2025</a:t>
            </a:fld>
            <a:endParaRPr lang="id-ID"/>
          </a:p>
        </p:txBody>
      </p:sp>
      <p:sp>
        <p:nvSpPr>
          <p:cNvPr id="3" name="Footer Placeholder 2"/>
          <p:cNvSpPr>
            <a:spLocks noGrp="1"/>
          </p:cNvSpPr>
          <p:nvPr>
            <p:ph type="ftr" sz="quarter" idx="11"/>
          </p:nvPr>
        </p:nvSpPr>
        <p:spPr/>
        <p:txBody>
          <a:bodyPr/>
          <a:lstStyle>
            <a:extLst/>
          </a:lstStyle>
          <a:p>
            <a:endParaRPr lang="id-ID"/>
          </a:p>
        </p:txBody>
      </p:sp>
      <p:sp>
        <p:nvSpPr>
          <p:cNvPr id="4" name="Slide Number Placeholder 3"/>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fld id="{6E9CBB80-A212-4D3E-94B8-6750F9926761}" type="datetimeFigureOut">
              <a:rPr lang="id-ID" smtClean="0"/>
              <a:pPr/>
              <a:t>17/09/2025</a:t>
            </a:fld>
            <a:endParaRPr lang="id-ID"/>
          </a:p>
        </p:txBody>
      </p:sp>
      <p:sp>
        <p:nvSpPr>
          <p:cNvPr id="6" name="Footer Placeholder 5"/>
          <p:cNvSpPr>
            <a:spLocks noGrp="1"/>
          </p:cNvSpPr>
          <p:nvPr>
            <p:ph type="ftr" sz="quarter" idx="11"/>
          </p:nvPr>
        </p:nvSpPr>
        <p:spPr/>
        <p:txBody>
          <a:bodyPr/>
          <a:lstStyle>
            <a:extLst/>
          </a:lstStyle>
          <a:p>
            <a:endParaRPr lang="id-ID"/>
          </a:p>
        </p:txBody>
      </p:sp>
      <p:sp>
        <p:nvSpPr>
          <p:cNvPr id="7" name="Slide Number Placeholder 6"/>
          <p:cNvSpPr>
            <a:spLocks noGrp="1"/>
          </p:cNvSpPr>
          <p:nvPr>
            <p:ph type="sldNum" sz="quarter" idx="12"/>
          </p:nvPr>
        </p:nvSpPr>
        <p:spPr/>
        <p:txBody>
          <a:bodyPr/>
          <a:lstStyle>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E9CBB80-A212-4D3E-94B8-6750F9926761}" type="datetimeFigureOut">
              <a:rPr lang="id-ID" smtClean="0"/>
              <a:pPr/>
              <a:t>17/09/2025</a:t>
            </a:fld>
            <a:endParaRPr lang="id-ID"/>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lang="id-ID"/>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fld id="{6E9CBB80-A212-4D3E-94B8-6750F9926761}" type="datetimeFigureOut">
              <a:rPr lang="id-ID" smtClean="0"/>
              <a:pPr/>
              <a:t>17/09/2025</a:t>
            </a:fld>
            <a:endParaRPr lang="id-ID"/>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lang="id-ID"/>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pPr marL="0" lvl="0" indent="0" algn="r" rtl="0">
              <a:spcBef>
                <a:spcPts val="0"/>
              </a:spcBef>
              <a:spcAft>
                <a:spcPts val="0"/>
              </a:spcAft>
              <a:buNone/>
            </a:pPr>
            <a:fld id="{00000000-1234-1234-1234-123412341234}" type="slidenum">
              <a:rPr lang="id" smtClean="0"/>
              <a:pPr marL="0" lvl="0" indent="0" algn="r" rtl="0">
                <a:spcBef>
                  <a:spcPts val="0"/>
                </a:spcBef>
                <a:spcAft>
                  <a:spcPts val="0"/>
                </a:spcAft>
                <a:buNone/>
              </a:pPr>
              <a:t>‹#›</a:t>
            </a:fld>
            <a:endParaRPr lang="id"/>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ecma-international.org/"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ogrammerzamannow.com/video-tutorial-java/"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chrome/" TargetMode="External"/><Relationship Id="rId7" Type="http://schemas.openxmlformats.org/officeDocument/2006/relationships/hyperlink" Target="https://www.opera.com/"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apple.com/safari/" TargetMode="External"/><Relationship Id="rId5" Type="http://schemas.openxmlformats.org/officeDocument/2006/relationships/hyperlink" Target="https://www.microsoft.com/edge" TargetMode="External"/><Relationship Id="rId4" Type="http://schemas.openxmlformats.org/officeDocument/2006/relationships/hyperlink" Target="https://www.mozilla.org/firefox/"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macromates.com/" TargetMode="External"/><Relationship Id="rId3" Type="http://schemas.openxmlformats.org/officeDocument/2006/relationships/hyperlink" Target="http://code.visualstudiocode.com/" TargetMode="External"/><Relationship Id="rId7" Type="http://schemas.openxmlformats.org/officeDocument/2006/relationships/hyperlink" Target="https://notepad-plus-plus.or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www.jetbrains.com/webstorm/" TargetMode="External"/><Relationship Id="rId5" Type="http://schemas.openxmlformats.org/officeDocument/2006/relationships/hyperlink" Target="https://www.sublimetext.com/" TargetMode="External"/><Relationship Id="rId10" Type="http://schemas.openxmlformats.org/officeDocument/2006/relationships/hyperlink" Target="https://wiki.gnome.org/Apps/Gedit" TargetMode="External"/><Relationship Id="rId4" Type="http://schemas.openxmlformats.org/officeDocument/2006/relationships/hyperlink" Target="https://atom.io/" TargetMode="External"/><Relationship Id="rId9" Type="http://schemas.openxmlformats.org/officeDocument/2006/relationships/hyperlink" Target="https://www.gnu.org/software/emacs/"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hyperlink" Target="https://developer.mozilla.org/en-US/docs/Web/JavaScript/Reference/Strict_mode/Transitioning_to_strict_mode" TargetMode="External"/><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buNone/>
            </a:pPr>
            <a:r>
              <a:rPr lang="id-ID" dirty="0" smtClean="0"/>
              <a:t>	Bahasa yang dipakai manusia untuk memberi instruksi kepada komputer. Instruksi-instruksi itu bisa dikompilasi atau diinterpretasi menjadi operasi di mesin — sehingga komputer dapat menjalankan algoritma, memanipulasi data, berinteraksi dengan pengguna, dan mengendalikan perangkat keras.</a:t>
            </a:r>
          </a:p>
          <a:p>
            <a:endParaRPr lang="id-ID" dirty="0"/>
          </a:p>
        </p:txBody>
      </p:sp>
      <p:sp>
        <p:nvSpPr>
          <p:cNvPr id="2" name="Title 1"/>
          <p:cNvSpPr>
            <a:spLocks noGrp="1"/>
          </p:cNvSpPr>
          <p:nvPr>
            <p:ph type="title"/>
          </p:nvPr>
        </p:nvSpPr>
        <p:spPr/>
        <p:txBody>
          <a:bodyPr>
            <a:normAutofit/>
          </a:bodyPr>
          <a:lstStyle/>
          <a:p>
            <a:pPr algn="l"/>
            <a:r>
              <a:rPr lang="id-ID" dirty="0" smtClean="0"/>
              <a:t>Bahasa Pemrograman</a:t>
            </a:r>
            <a:endParaRPr lang="id-ID"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07416" y="227981"/>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JavaScript dan ECMAScript</a:t>
            </a:r>
            <a:endParaRPr/>
          </a:p>
        </p:txBody>
      </p:sp>
      <p:sp>
        <p:nvSpPr>
          <p:cNvPr id="212" name="Google Shape;212;p33"/>
          <p:cNvSpPr txBox="1">
            <a:spLocks noGrp="1"/>
          </p:cNvSpPr>
          <p:nvPr>
            <p:ph type="body" idx="1"/>
          </p:nvPr>
        </p:nvSpPr>
        <p:spPr>
          <a:xfrm>
            <a:off x="729450" y="1307694"/>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Karena JavaScript sekarang hampir di adopsi oleh sebua aplikasi browser, akhirnya dibuatlah sebuah standarisasi yang bernama ECMAScript</a:t>
            </a:r>
            <a:endParaRPr sz="1600"/>
          </a:p>
          <a:p>
            <a:pPr marL="457200" lvl="0" indent="-311150" algn="l" rtl="0">
              <a:spcBef>
                <a:spcPts val="0"/>
              </a:spcBef>
              <a:spcAft>
                <a:spcPts val="0"/>
              </a:spcAft>
              <a:buSzPts val="1300"/>
              <a:buChar char="●"/>
            </a:pPr>
            <a:r>
              <a:rPr lang="id" sz="1600" dirty="0"/>
              <a:t>Organisasi yang melakukan standarisasi ECMAScript adalah ECMA International</a:t>
            </a:r>
            <a:endParaRPr sz="1600"/>
          </a:p>
          <a:p>
            <a:pPr marL="457200" lvl="0" indent="-311150" algn="l" rtl="0">
              <a:spcBef>
                <a:spcPts val="0"/>
              </a:spcBef>
              <a:spcAft>
                <a:spcPts val="0"/>
              </a:spcAft>
              <a:buSzPts val="1300"/>
              <a:buChar char="●"/>
            </a:pPr>
            <a:r>
              <a:rPr lang="id" sz="1600" dirty="0"/>
              <a:t>Sekarang dengan adanya standarisasi, kita bisa pastikan bahwa kode program JavaScript kita bisa jalan di semua browser, karena browser yang ingin mendukung JavaScript, harus mengikuti standarisasi ECMAScript</a:t>
            </a:r>
            <a:endParaRPr sz="1600"/>
          </a:p>
          <a:p>
            <a:pPr marL="457200" lvl="0" indent="-311150" algn="l" rtl="0">
              <a:spcBef>
                <a:spcPts val="0"/>
              </a:spcBef>
              <a:spcAft>
                <a:spcPts val="0"/>
              </a:spcAft>
              <a:buSzPts val="1300"/>
              <a:buChar char="●"/>
            </a:pPr>
            <a:r>
              <a:rPr lang="id" sz="1600" dirty="0"/>
              <a:t>Sekarang karena ECMAScript dan JavaScript sama, sekarang bisa dibilang ECMAScript dan JavaScript adalah dua nama untuk satu bahasa pemrograman yang sama</a:t>
            </a:r>
            <a:endParaRPr sz="1600"/>
          </a:p>
          <a:p>
            <a:pPr marL="457200" lvl="0" indent="-311150" algn="l" rtl="0">
              <a:spcBef>
                <a:spcPts val="0"/>
              </a:spcBef>
              <a:spcAft>
                <a:spcPts val="0"/>
              </a:spcAft>
              <a:buSzPts val="1300"/>
              <a:buChar char="●"/>
            </a:pPr>
            <a:r>
              <a:rPr lang="id" sz="1600" u="sng" dirty="0">
                <a:solidFill>
                  <a:schemeClr val="hlink"/>
                </a:solidFill>
                <a:hlinkClick r:id="rId3"/>
              </a:rPr>
              <a:t>https://www.ecma-international.org/</a:t>
            </a:r>
            <a:r>
              <a:rPr lang="id" sz="1600" dirty="0"/>
              <a:t> </a:t>
            </a:r>
            <a:endParaRPr sz="160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 di Non Boolean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 di Non Boolean</a:t>
            </a:r>
            <a:endParaRPr/>
          </a:p>
        </p:txBody>
      </p:sp>
      <p:sp>
        <p:nvSpPr>
          <p:cNvPr id="1104" name="Google Shape;1104;p18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sudah tahu bahwa operator logika AND (&amp;&amp;) dan OR (||)  digunakan untuk dua data boolean</a:t>
            </a:r>
            <a:endParaRPr sz="1600"/>
          </a:p>
          <a:p>
            <a:pPr marL="457200" lvl="0" indent="-311150" algn="l" rtl="0">
              <a:spcBef>
                <a:spcPts val="0"/>
              </a:spcBef>
              <a:spcAft>
                <a:spcPts val="0"/>
              </a:spcAft>
              <a:buSzPts val="1300"/>
              <a:buChar char="●"/>
            </a:pPr>
            <a:r>
              <a:rPr lang="id" sz="1600" dirty="0"/>
              <a:t>Namun berbeda di JavaScript, kita bisa menggunakan operator logika AND dan OR untuk tipe data non boolean</a:t>
            </a:r>
            <a:endParaRPr sz="16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OR (||) di Non Boolean</a:t>
            </a:r>
            <a:endParaRPr/>
          </a:p>
        </p:txBody>
      </p:sp>
      <p:sp>
        <p:nvSpPr>
          <p:cNvPr id="1110" name="Google Shape;1110;p18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Operator logika OR (||), membaca dari kiri ke kanan. </a:t>
            </a:r>
            <a:endParaRPr sz="1600"/>
          </a:p>
          <a:p>
            <a:pPr marL="457200" lvl="0" indent="-311150" algn="l" rtl="0">
              <a:spcBef>
                <a:spcPts val="0"/>
              </a:spcBef>
              <a:spcAft>
                <a:spcPts val="0"/>
              </a:spcAft>
              <a:buSzPts val="1300"/>
              <a:buChar char="●"/>
            </a:pPr>
            <a:r>
              <a:rPr lang="id" sz="1600" dirty="0"/>
              <a:t>Operator ini akan mengambil nilai pertama yang truthy. </a:t>
            </a:r>
            <a:endParaRPr sz="1600"/>
          </a:p>
          <a:p>
            <a:pPr marL="457200" lvl="0" indent="-311150" algn="l" rtl="0">
              <a:spcBef>
                <a:spcPts val="0"/>
              </a:spcBef>
              <a:spcAft>
                <a:spcPts val="0"/>
              </a:spcAft>
              <a:buSzPts val="1300"/>
              <a:buChar char="●"/>
            </a:pPr>
            <a:r>
              <a:rPr lang="id" sz="1600" dirty="0"/>
              <a:t>Jika tidak ada satupun yang bernilai truthy, maka yang terakhir yang akan diambil</a:t>
            </a:r>
            <a:endParaRPr sz="16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AND (&amp;&amp;) di Non Boolean</a:t>
            </a:r>
            <a:endParaRPr/>
          </a:p>
        </p:txBody>
      </p:sp>
      <p:sp>
        <p:nvSpPr>
          <p:cNvPr id="1122" name="Google Shape;1122;p18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Operator logika AND (||), membaca dari kiri ke kanan. </a:t>
            </a:r>
            <a:endParaRPr sz="1600"/>
          </a:p>
          <a:p>
            <a:pPr marL="457200" lvl="0" indent="-311150" algn="l" rtl="0">
              <a:spcBef>
                <a:spcPts val="0"/>
              </a:spcBef>
              <a:spcAft>
                <a:spcPts val="0"/>
              </a:spcAft>
              <a:buSzPts val="1300"/>
              <a:buChar char="●"/>
            </a:pPr>
            <a:r>
              <a:rPr lang="id" sz="1600" dirty="0"/>
              <a:t>Operator ini akan mengambil nilai pertama yang falsy. </a:t>
            </a:r>
            <a:endParaRPr sz="1600"/>
          </a:p>
          <a:p>
            <a:pPr marL="457200" lvl="0" indent="-311150" algn="l" rtl="0">
              <a:spcBef>
                <a:spcPts val="0"/>
              </a:spcBef>
              <a:spcAft>
                <a:spcPts val="0"/>
              </a:spcAft>
              <a:buSzPts val="1300"/>
              <a:buChar char="●"/>
            </a:pPr>
            <a:r>
              <a:rPr lang="id" sz="1600" dirty="0"/>
              <a:t>Jika tidak ada satupun yang bernilai falsy, maka yang terakhir yang akan diambil</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
        <p:nvSpPr>
          <p:cNvPr id="1139" name="Google Shape;1139;p19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For adalah salah satu kata kunci yang bisa digunakan untuk melakukan perulangan</a:t>
            </a:r>
            <a:endParaRPr sz="1600"/>
          </a:p>
          <a:p>
            <a:pPr marL="457200" lvl="0" indent="-311150" algn="l" rtl="0">
              <a:spcBef>
                <a:spcPts val="0"/>
              </a:spcBef>
              <a:spcAft>
                <a:spcPts val="0"/>
              </a:spcAft>
              <a:buSzPts val="1300"/>
              <a:buChar char="●"/>
            </a:pPr>
            <a:r>
              <a:rPr lang="id" sz="1600" dirty="0"/>
              <a:t>Blok kode yang terdapat di dalam for akan selalu diulangi selama kondisi for terpenuhi</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Sintak Perulangan For</a:t>
            </a:r>
            <a:endParaRPr/>
          </a:p>
        </p:txBody>
      </p:sp>
      <p:sp>
        <p:nvSpPr>
          <p:cNvPr id="1145" name="Google Shape;1145;p19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for(init statement; kondisi; post statement){</a:t>
            </a:r>
            <a:br>
              <a:rPr lang="id"/>
            </a:br>
            <a:r>
              <a:rPr lang="id"/>
              <a:t>   // block perulangan</a:t>
            </a:r>
            <a:br>
              <a:rPr lang="id"/>
            </a:br>
            <a:r>
              <a:rPr lang="id"/>
              <a:t>}</a:t>
            </a:r>
            <a:endParaRPr/>
          </a:p>
          <a:p>
            <a:pPr marL="457200" lvl="0" indent="-311150" algn="l" rtl="0">
              <a:spcBef>
                <a:spcPts val="1600"/>
              </a:spcBef>
              <a:spcAft>
                <a:spcPts val="0"/>
              </a:spcAft>
              <a:buSzPts val="1300"/>
              <a:buChar char="●"/>
            </a:pPr>
            <a:r>
              <a:rPr lang="id"/>
              <a:t>Init statement akan dieksekusi hanya sekali di awal sebelum perulangan</a:t>
            </a:r>
            <a:endParaRPr/>
          </a:p>
          <a:p>
            <a:pPr marL="457200" lvl="0" indent="-311150" algn="l" rtl="0">
              <a:spcBef>
                <a:spcPts val="0"/>
              </a:spcBef>
              <a:spcAft>
                <a:spcPts val="0"/>
              </a:spcAft>
              <a:buSzPts val="1300"/>
              <a:buChar char="●"/>
            </a:pPr>
            <a:r>
              <a:rPr lang="id"/>
              <a:t>Kondisi akan dilakukan pengecekan dalam setiap perulangan, jika true perulangan akan dilakukan, jika false perulangan akan berhenti</a:t>
            </a:r>
            <a:endParaRPr/>
          </a:p>
          <a:p>
            <a:pPr marL="457200" lvl="0" indent="-311150" algn="l" rtl="0">
              <a:spcBef>
                <a:spcPts val="0"/>
              </a:spcBef>
              <a:spcAft>
                <a:spcPts val="0"/>
              </a:spcAft>
              <a:buSzPts val="1300"/>
              <a:buChar char="●"/>
            </a:pPr>
            <a:r>
              <a:rPr lang="id"/>
              <a:t>Post statement akan dieksekusi setiap kali diakhir perulangan</a:t>
            </a:r>
            <a:endParaRPr/>
          </a:p>
          <a:p>
            <a:pPr marL="457200" lvl="0" indent="-311150" algn="l" rtl="0">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JavaScript vs Java</a:t>
            </a:r>
            <a:endParaRPr/>
          </a:p>
        </p:txBody>
      </p:sp>
      <p:sp>
        <p:nvSpPr>
          <p:cNvPr id="218" name="Google Shape;218;p3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Pemula programmer sering salah tentang JavaScript dan Java. Ada yang mengira bahwa Java dan JavaScript adalah bahasa pemrograman yang sama, padahal itu berbeda.</a:t>
            </a:r>
            <a:endParaRPr sz="1600"/>
          </a:p>
          <a:p>
            <a:pPr marL="457200" lvl="0" indent="-311150" algn="l" rtl="0">
              <a:spcBef>
                <a:spcPts val="0"/>
              </a:spcBef>
              <a:spcAft>
                <a:spcPts val="0"/>
              </a:spcAft>
              <a:buSzPts val="1300"/>
              <a:buChar char="●"/>
            </a:pPr>
            <a:r>
              <a:rPr lang="id" sz="1600" dirty="0"/>
              <a:t>Java adalah bahasa pemrograman lain, tidak ada hubungannya dengan JavaScript</a:t>
            </a:r>
            <a:endParaRPr sz="1600"/>
          </a:p>
          <a:p>
            <a:pPr marL="457200" lvl="0" indent="-311150" algn="l" rtl="0">
              <a:spcBef>
                <a:spcPts val="0"/>
              </a:spcBef>
              <a:spcAft>
                <a:spcPts val="0"/>
              </a:spcAft>
              <a:buSzPts val="1300"/>
              <a:buChar char="●"/>
            </a:pPr>
            <a:r>
              <a:rPr lang="id" sz="1600" dirty="0"/>
              <a:t>Walaupun namanya ada kata “Java” nya, tapi dua bahasa pemrograman ini benar-benar berbeda, tidak ada hubungannya sama sekali</a:t>
            </a:r>
            <a:endParaRPr sz="1600"/>
          </a:p>
          <a:p>
            <a:pPr marL="457200" lvl="0" indent="-311150" algn="l" rtl="0">
              <a:spcBef>
                <a:spcPts val="0"/>
              </a:spcBef>
              <a:spcAft>
                <a:spcPts val="0"/>
              </a:spcAft>
              <a:buSzPts val="1300"/>
              <a:buChar char="●"/>
            </a:pPr>
            <a:r>
              <a:rPr lang="id" sz="1600" dirty="0"/>
              <a:t>Jika tertarik untuk belajar bahasa pemrograman Java, silahkan belajar disini : </a:t>
            </a:r>
            <a:r>
              <a:rPr lang="id" sz="1600" u="sng" dirty="0">
                <a:solidFill>
                  <a:schemeClr val="hlink"/>
                </a:solidFill>
                <a:hlinkClick r:id="rId3"/>
              </a:rPr>
              <a:t>https://www.programmerzamannow.com/video-tutorial-java/</a:t>
            </a:r>
            <a:r>
              <a:rPr lang="id" sz="1600" dirty="0"/>
              <a:t> </a:t>
            </a:r>
            <a:endParaRPr sz="160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9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9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1180" name="Google Shape;1180;p19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While loop adalah versi perulangan yang lebih sederhana dibanding for loop</a:t>
            </a:r>
            <a:endParaRPr sz="1600"/>
          </a:p>
          <a:p>
            <a:pPr marL="457200" lvl="0" indent="-311150" algn="l" rtl="0">
              <a:spcBef>
                <a:spcPts val="0"/>
              </a:spcBef>
              <a:spcAft>
                <a:spcPts val="0"/>
              </a:spcAft>
              <a:buSzPts val="1300"/>
              <a:buChar char="●"/>
            </a:pPr>
            <a:r>
              <a:rPr lang="id" sz="1600" dirty="0"/>
              <a:t>Di while loop, hanya terdapat kondisi perulangan, tanpa ada init statement dan post statement</a:t>
            </a:r>
            <a:endParaRPr sz="16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20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20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1197" name="Google Shape;1197;p20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Do While loop adalah perulangan yang mirip dengan while</a:t>
            </a:r>
            <a:endParaRPr sz="1600"/>
          </a:p>
          <a:p>
            <a:pPr marL="457200" lvl="0" indent="-311150" algn="l" rtl="0">
              <a:spcBef>
                <a:spcPts val="0"/>
              </a:spcBef>
              <a:spcAft>
                <a:spcPts val="0"/>
              </a:spcAft>
              <a:buSzPts val="1300"/>
              <a:buChar char="●"/>
            </a:pPr>
            <a:r>
              <a:rPr lang="id" sz="1600" dirty="0"/>
              <a:t>Perbedaannya hanya pada pengecekan kondisi</a:t>
            </a:r>
            <a:endParaRPr sz="1600"/>
          </a:p>
          <a:p>
            <a:pPr marL="457200" lvl="0" indent="-311150" algn="l" rtl="0">
              <a:spcBef>
                <a:spcPts val="0"/>
              </a:spcBef>
              <a:spcAft>
                <a:spcPts val="0"/>
              </a:spcAft>
              <a:buSzPts val="1300"/>
              <a:buChar char="●"/>
            </a:pPr>
            <a:r>
              <a:rPr lang="id" sz="1600" dirty="0"/>
              <a:t>Pengecekan kondisi di while loop dilakukan di awal sebelum perulangan dilakukan, sedangkan di do while loop dilakukan setelah perulangan dilakukan</a:t>
            </a:r>
            <a:endParaRPr sz="1600"/>
          </a:p>
          <a:p>
            <a:pPr marL="457200" lvl="0" indent="-311150" algn="l" rtl="0">
              <a:spcBef>
                <a:spcPts val="0"/>
              </a:spcBef>
              <a:spcAft>
                <a:spcPts val="0"/>
              </a:spcAft>
              <a:buSzPts val="1300"/>
              <a:buChar char="●"/>
            </a:pPr>
            <a:r>
              <a:rPr lang="id" sz="1600" dirty="0"/>
              <a:t>Oleh karena itu dalam do while loop, minimal pasti sekali perulangan dilakukan walaupun kondisi tidak bernilai true</a:t>
            </a:r>
            <a:endParaRPr sz="16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20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2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dan Continue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Peralatan Development</a:t>
            </a:r>
            <a:endParaRPr/>
          </a:p>
        </p:txBody>
      </p:sp>
      <p:sp>
        <p:nvSpPr>
          <p:cNvPr id="224" name="Google Shape;224;p3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kita belajar JavaScript, kita perlu menyiapkan beberapa perangkat lunak untuk membantu development</a:t>
            </a:r>
            <a:endParaRPr sz="1600"/>
          </a:p>
          <a:p>
            <a:pPr marL="457200" lvl="0" indent="-311150" algn="l" rtl="0">
              <a:spcBef>
                <a:spcPts val="0"/>
              </a:spcBef>
              <a:spcAft>
                <a:spcPts val="0"/>
              </a:spcAft>
              <a:buSzPts val="1300"/>
              <a:buChar char="●"/>
            </a:pPr>
            <a:r>
              <a:rPr lang="id" sz="1600" dirty="0"/>
              <a:t>Browser, ini sudah pasti, karena kita perlu menjalankan kode program JavaScript menggunakan Browser</a:t>
            </a:r>
            <a:endParaRPr sz="1600"/>
          </a:p>
          <a:p>
            <a:pPr marL="457200" lvl="0" indent="-311150" algn="l" rtl="0">
              <a:spcBef>
                <a:spcPts val="0"/>
              </a:spcBef>
              <a:spcAft>
                <a:spcPts val="0"/>
              </a:spcAft>
              <a:buSzPts val="1300"/>
              <a:buChar char="●"/>
            </a:pPr>
            <a:r>
              <a:rPr lang="id" sz="1600" dirty="0"/>
              <a:t>Text Editor atau Integrated Development Environment, ini digunakan untuk membuat kode program JavaScript</a:t>
            </a:r>
            <a:endParaRPr sz="160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2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1214" name="Google Shape;1214;p20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Pada switch statement, kita sudah mengenal kata kunci break, yaitu untuk menghentikan case dalam switch</a:t>
            </a:r>
            <a:endParaRPr sz="1600"/>
          </a:p>
          <a:p>
            <a:pPr marL="457200" lvl="0" indent="-311150" algn="l" rtl="0">
              <a:spcBef>
                <a:spcPts val="0"/>
              </a:spcBef>
              <a:spcAft>
                <a:spcPts val="0"/>
              </a:spcAft>
              <a:buSzPts val="1300"/>
              <a:buChar char="●"/>
            </a:pPr>
            <a:r>
              <a:rPr lang="id" sz="1600" dirty="0"/>
              <a:t>Sama dengan pada perulangan, break juga digunakan untuk menghentikan seluruh perulangan.</a:t>
            </a:r>
            <a:endParaRPr sz="1600"/>
          </a:p>
          <a:p>
            <a:pPr marL="457200" lvl="0" indent="-311150" algn="l" rtl="0">
              <a:spcBef>
                <a:spcPts val="0"/>
              </a:spcBef>
              <a:spcAft>
                <a:spcPts val="0"/>
              </a:spcAft>
              <a:buSzPts val="1300"/>
              <a:buChar char="●"/>
            </a:pPr>
            <a:r>
              <a:rPr lang="id" sz="1600" dirty="0"/>
              <a:t>Namun berbeda dengan continue, continue digunakan untuk menghentikan perulangan saat ini, lalu melanjutkan ke perulangan selanjutnya</a:t>
            </a:r>
            <a:endParaRPr sz="16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2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2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2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In</a:t>
            </a:r>
            <a:endParaRPr/>
          </a:p>
        </p:txBody>
      </p:sp>
      <p:sp>
        <p:nvSpPr>
          <p:cNvPr id="1260" name="Google Shape;1260;p2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For In merupakan perulangan for yang digunakan untuk mengiterasi seluruh data property di object atau index di array</a:t>
            </a:r>
            <a:endParaRPr sz="1600"/>
          </a:p>
          <a:p>
            <a:pPr marL="457200" lvl="0" indent="-311150" algn="l" rtl="0">
              <a:spcBef>
                <a:spcPts val="0"/>
              </a:spcBef>
              <a:spcAft>
                <a:spcPts val="0"/>
              </a:spcAft>
              <a:buSzPts val="1300"/>
              <a:buChar char="●"/>
            </a:pPr>
            <a:r>
              <a:rPr lang="id" sz="1600" dirty="0"/>
              <a:t>Walaupun for in bisa digunakan untuk Array, namun tidak direkomendasikan untuk Array, karena biasanya kita jarang sekali butuh data index untuk Array, kita bisa menggunakan For Of (yang dibahas setelah ini)</a:t>
            </a:r>
            <a:endParaRPr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Of</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Of</a:t>
            </a:r>
            <a:endParaRPr/>
          </a:p>
        </p:txBody>
      </p:sp>
      <p:sp>
        <p:nvSpPr>
          <p:cNvPr id="1283" name="Google Shape;1283;p21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Jika For In digunakan untuk melakukan iterasi property atau index, berbeda dengan For Of, ini digunakan untuk melakukan iterasi terhadap isi value dari iterable object, seperti Array, String dan lain-lain</a:t>
            </a:r>
            <a:endParaRPr sz="1600"/>
          </a:p>
          <a:p>
            <a:pPr marL="457200" lvl="0" indent="-311150" algn="l" rtl="0">
              <a:spcBef>
                <a:spcPts val="0"/>
              </a:spcBef>
              <a:spcAft>
                <a:spcPts val="0"/>
              </a:spcAft>
              <a:buSzPts val="1300"/>
              <a:buChar char="●"/>
            </a:pPr>
            <a:r>
              <a:rPr lang="id" sz="1600" dirty="0"/>
              <a:t>For of tidak bisa digunakan untuk melakukan iterasi data di object, karena object bukanlah iterable.</a:t>
            </a:r>
            <a:endParaRPr sz="16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Browser</a:t>
            </a:r>
            <a:endParaRPr/>
          </a:p>
        </p:txBody>
      </p:sp>
      <p:sp>
        <p:nvSpPr>
          <p:cNvPr id="230" name="Google Shape;230;p3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Google Chrome : </a:t>
            </a:r>
            <a:r>
              <a:rPr lang="id" sz="1600" u="sng" dirty="0">
                <a:solidFill>
                  <a:schemeClr val="hlink"/>
                </a:solidFill>
                <a:hlinkClick r:id="rId3"/>
              </a:rPr>
              <a:t>https://www.google.com/chrome/</a:t>
            </a:r>
            <a:r>
              <a:rPr lang="id" sz="1600" dirty="0"/>
              <a:t> </a:t>
            </a:r>
            <a:endParaRPr sz="1600"/>
          </a:p>
          <a:p>
            <a:pPr marL="457200" lvl="0" indent="-311150" algn="l" rtl="0">
              <a:spcBef>
                <a:spcPts val="0"/>
              </a:spcBef>
              <a:spcAft>
                <a:spcPts val="0"/>
              </a:spcAft>
              <a:buSzPts val="1300"/>
              <a:buChar char="●"/>
            </a:pPr>
            <a:r>
              <a:rPr lang="id" sz="1600" dirty="0"/>
              <a:t>Firefox : </a:t>
            </a:r>
            <a:r>
              <a:rPr lang="id" sz="1600" u="sng" dirty="0">
                <a:solidFill>
                  <a:schemeClr val="hlink"/>
                </a:solidFill>
                <a:hlinkClick r:id="rId4"/>
              </a:rPr>
              <a:t>https://www.mozilla.org/firefox/</a:t>
            </a:r>
            <a:r>
              <a:rPr lang="id" sz="1600" dirty="0"/>
              <a:t> </a:t>
            </a:r>
            <a:endParaRPr sz="1600"/>
          </a:p>
          <a:p>
            <a:pPr marL="457200" lvl="0" indent="-311150" algn="l" rtl="0">
              <a:spcBef>
                <a:spcPts val="0"/>
              </a:spcBef>
              <a:spcAft>
                <a:spcPts val="0"/>
              </a:spcAft>
              <a:buSzPts val="1300"/>
              <a:buChar char="●"/>
            </a:pPr>
            <a:r>
              <a:rPr lang="id" sz="1600" dirty="0"/>
              <a:t>Microsoft Edge : </a:t>
            </a:r>
            <a:r>
              <a:rPr lang="id" sz="1600" u="sng" dirty="0">
                <a:solidFill>
                  <a:schemeClr val="hlink"/>
                </a:solidFill>
                <a:hlinkClick r:id="rId5"/>
              </a:rPr>
              <a:t>https://www.microsoft.com/edge</a:t>
            </a:r>
            <a:r>
              <a:rPr lang="id" sz="1600" dirty="0"/>
              <a:t> </a:t>
            </a:r>
            <a:endParaRPr sz="1600"/>
          </a:p>
          <a:p>
            <a:pPr marL="457200" lvl="0" indent="-311150" algn="l" rtl="0">
              <a:spcBef>
                <a:spcPts val="0"/>
              </a:spcBef>
              <a:spcAft>
                <a:spcPts val="0"/>
              </a:spcAft>
              <a:buSzPts val="1300"/>
              <a:buChar char="●"/>
            </a:pPr>
            <a:r>
              <a:rPr lang="id" sz="1600" dirty="0"/>
              <a:t>Safari : </a:t>
            </a:r>
            <a:r>
              <a:rPr lang="id" sz="1600" u="sng" dirty="0">
                <a:solidFill>
                  <a:schemeClr val="hlink"/>
                </a:solidFill>
                <a:hlinkClick r:id="rId6"/>
              </a:rPr>
              <a:t>https://www.apple.com/safari/</a:t>
            </a:r>
            <a:r>
              <a:rPr lang="id" sz="1600" dirty="0"/>
              <a:t> </a:t>
            </a:r>
            <a:endParaRPr sz="1600"/>
          </a:p>
          <a:p>
            <a:pPr marL="457200" lvl="0" indent="-311150" algn="l" rtl="0">
              <a:spcBef>
                <a:spcPts val="0"/>
              </a:spcBef>
              <a:spcAft>
                <a:spcPts val="0"/>
              </a:spcAft>
              <a:buSzPts val="1300"/>
              <a:buChar char="●"/>
            </a:pPr>
            <a:r>
              <a:rPr lang="id" sz="1600" dirty="0"/>
              <a:t>Opera : </a:t>
            </a:r>
            <a:r>
              <a:rPr lang="id" sz="1600" u="sng" dirty="0">
                <a:solidFill>
                  <a:schemeClr val="hlink"/>
                </a:solidFill>
                <a:hlinkClick r:id="rId7"/>
              </a:rPr>
              <a:t>https://www.opera.com/</a:t>
            </a:r>
            <a:r>
              <a:rPr lang="id" sz="1600" dirty="0"/>
              <a:t> </a:t>
            </a:r>
            <a:endParaRPr sz="160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1341" name="Google Shape;1341;p22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Function adalah blok kode program yang akan berjalan saat kita panggil</a:t>
            </a:r>
            <a:endParaRPr sz="1600"/>
          </a:p>
          <a:p>
            <a:pPr marL="457200" lvl="0" indent="-311150" algn="l" rtl="0">
              <a:spcBef>
                <a:spcPts val="0"/>
              </a:spcBef>
              <a:spcAft>
                <a:spcPts val="0"/>
              </a:spcAft>
              <a:buSzPts val="1300"/>
              <a:buChar char="●"/>
            </a:pPr>
            <a:r>
              <a:rPr lang="id" sz="1600" dirty="0"/>
              <a:t>Sebelumnya kita sudah menggunakan function writeln() untuk menampilkan tulisan di html</a:t>
            </a:r>
            <a:endParaRPr sz="1600"/>
          </a:p>
          <a:p>
            <a:pPr marL="457200" lvl="0" indent="-311150" algn="l" rtl="0">
              <a:spcBef>
                <a:spcPts val="0"/>
              </a:spcBef>
              <a:spcAft>
                <a:spcPts val="0"/>
              </a:spcAft>
              <a:buSzPts val="1300"/>
              <a:buChar char="●"/>
            </a:pPr>
            <a:r>
              <a:rPr lang="id" sz="1600" dirty="0"/>
              <a:t>Untuk membuat function, kita bisa menggunakan kata kunci function, lalu diikuti dengan nama function, kurung () dan diakhiri dengan block kurung {}</a:t>
            </a:r>
            <a:endParaRPr sz="1600"/>
          </a:p>
          <a:p>
            <a:pPr marL="457200" lvl="0" indent="-311150" algn="l" rtl="0">
              <a:spcBef>
                <a:spcPts val="0"/>
              </a:spcBef>
              <a:spcAft>
                <a:spcPts val="0"/>
              </a:spcAft>
              <a:buSzPts val="1300"/>
              <a:buChar char="●"/>
            </a:pPr>
            <a:r>
              <a:rPr lang="id" sz="1600" dirty="0"/>
              <a:t>Kita bisa memanggil function dengan menggunakan nama function lalu diikuti dengan kurung ()</a:t>
            </a:r>
            <a:endParaRPr sz="1600"/>
          </a:p>
          <a:p>
            <a:pPr marL="457200" lvl="0" indent="-311150" algn="l" rtl="0">
              <a:spcBef>
                <a:spcPts val="0"/>
              </a:spcBef>
              <a:spcAft>
                <a:spcPts val="0"/>
              </a:spcAft>
              <a:buSzPts val="1300"/>
              <a:buChar char="●"/>
            </a:pPr>
            <a:r>
              <a:rPr lang="id" sz="1600" dirty="0"/>
              <a:t>Di bahasa pemrograman lain, function juga disebut dengan method</a:t>
            </a:r>
            <a:endParaRPr sz="16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Parameter</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Parameter</a:t>
            </a:r>
            <a:endParaRPr/>
          </a:p>
        </p:txBody>
      </p:sp>
      <p:sp>
        <p:nvSpPr>
          <p:cNvPr id="1358" name="Google Shape;1358;p2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Kita bisa mengirim informasi ke function yang ingin kita panggil</a:t>
            </a:r>
            <a:endParaRPr sz="1600"/>
          </a:p>
          <a:p>
            <a:pPr marL="457200" lvl="0" indent="-311150" algn="l" rtl="0">
              <a:spcBef>
                <a:spcPts val="0"/>
              </a:spcBef>
              <a:spcAft>
                <a:spcPts val="0"/>
              </a:spcAft>
              <a:buSzPts val="1300"/>
              <a:buChar char="●"/>
            </a:pPr>
            <a:r>
              <a:rPr lang="id" sz="1600" dirty="0"/>
              <a:t>Untuk melakukan hal tersebut, kita perlu menambahkan parameter atau argument di function yang sudah kita buat</a:t>
            </a:r>
            <a:endParaRPr sz="1600"/>
          </a:p>
          <a:p>
            <a:pPr marL="457200" lvl="0" indent="-311150" algn="l" rtl="0">
              <a:spcBef>
                <a:spcPts val="0"/>
              </a:spcBef>
              <a:spcAft>
                <a:spcPts val="0"/>
              </a:spcAft>
              <a:buSzPts val="1300"/>
              <a:buChar char="●"/>
            </a:pPr>
            <a:r>
              <a:rPr lang="id" sz="1600" dirty="0"/>
              <a:t>Parameter ditempatkan di dalam kurung () di deklarasi method</a:t>
            </a:r>
            <a:endParaRPr sz="1600"/>
          </a:p>
          <a:p>
            <a:pPr marL="457200" lvl="0" indent="-311150" algn="l" rtl="0">
              <a:spcBef>
                <a:spcPts val="0"/>
              </a:spcBef>
              <a:spcAft>
                <a:spcPts val="0"/>
              </a:spcAft>
              <a:buSzPts val="1300"/>
              <a:buChar char="●"/>
            </a:pPr>
            <a:r>
              <a:rPr lang="id" sz="1600" dirty="0"/>
              <a:t>Parameter bisa lebih dari satu, jika lebih dari satu, harus dipisah menggunakan tanda koma</a:t>
            </a:r>
            <a:endParaRPr sz="16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2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2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2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
        <p:nvSpPr>
          <p:cNvPr id="1375" name="Google Shape;1375;p23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function itu tidak menghasilkan value apapun, namun jika kita ingin, kita bisa membuat sebuah function mengembalikan value</a:t>
            </a:r>
            <a:endParaRPr sz="1600"/>
          </a:p>
          <a:p>
            <a:pPr marL="457200" lvl="0" indent="-311150" algn="l" rtl="0">
              <a:spcBef>
                <a:spcPts val="0"/>
              </a:spcBef>
              <a:spcAft>
                <a:spcPts val="0"/>
              </a:spcAft>
              <a:buSzPts val="1300"/>
              <a:buChar char="●"/>
            </a:pPr>
            <a:r>
              <a:rPr lang="id" sz="1600" dirty="0"/>
              <a:t>Agar function bisa menghasilkan value, kita bisa menggunakan kata kunci return di dalam function nya.</a:t>
            </a:r>
            <a:endParaRPr sz="1600"/>
          </a:p>
          <a:p>
            <a:pPr marL="457200" lvl="0" indent="-311150" algn="l" rtl="0">
              <a:spcBef>
                <a:spcPts val="0"/>
              </a:spcBef>
              <a:spcAft>
                <a:spcPts val="0"/>
              </a:spcAft>
              <a:buSzPts val="1300"/>
              <a:buChar char="●"/>
            </a:pPr>
            <a:r>
              <a:rPr lang="id" sz="1600" dirty="0"/>
              <a:t>Dan di dalam block function, untuk menghasilkan nilai tersebut, kita harus menggunakan kata kunci return, lalu diikuti dengan data yang ingin kita hasilkan.</a:t>
            </a:r>
            <a:endParaRPr sz="1600"/>
          </a:p>
          <a:p>
            <a:pPr marL="457200" lvl="0" indent="-311150" algn="l" rtl="0">
              <a:spcBef>
                <a:spcPts val="0"/>
              </a:spcBef>
              <a:spcAft>
                <a:spcPts val="0"/>
              </a:spcAft>
              <a:buSzPts val="1300"/>
              <a:buChar char="●"/>
            </a:pPr>
            <a:r>
              <a:rPr lang="id" sz="1600" dirty="0"/>
              <a:t>Function hanya bisa mengembalikan satu data, jika kita ingin mengembalikan beberapa data sekaligus, kita bisa menggunakan Array sebagai return value nya</a:t>
            </a:r>
            <a:endParaRPr sz="16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2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Text Editor atau IDE</a:t>
            </a:r>
            <a:endParaRPr/>
          </a:p>
        </p:txBody>
      </p:sp>
      <p:sp>
        <p:nvSpPr>
          <p:cNvPr id="236" name="Google Shape;236;p3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Visual Studio Code :  </a:t>
            </a:r>
            <a:r>
              <a:rPr lang="id" sz="1600" u="sng" dirty="0">
                <a:solidFill>
                  <a:schemeClr val="hlink"/>
                </a:solidFill>
                <a:hlinkClick r:id="rId3"/>
              </a:rPr>
              <a:t>http://code.visualstudiocode.com/</a:t>
            </a:r>
            <a:r>
              <a:rPr lang="id" sz="1600" dirty="0"/>
              <a:t> </a:t>
            </a:r>
            <a:endParaRPr sz="1600"/>
          </a:p>
          <a:p>
            <a:pPr marL="457200" lvl="0" indent="-311150" algn="l" rtl="0">
              <a:spcBef>
                <a:spcPts val="0"/>
              </a:spcBef>
              <a:spcAft>
                <a:spcPts val="0"/>
              </a:spcAft>
              <a:buSzPts val="1300"/>
              <a:buChar char="●"/>
            </a:pPr>
            <a:r>
              <a:rPr lang="id" sz="1600" dirty="0"/>
              <a:t>Atom : </a:t>
            </a:r>
            <a:r>
              <a:rPr lang="id" sz="1600" u="sng" dirty="0">
                <a:solidFill>
                  <a:schemeClr val="hlink"/>
                </a:solidFill>
                <a:hlinkClick r:id="rId4"/>
              </a:rPr>
              <a:t>https://atom.io/</a:t>
            </a:r>
            <a:r>
              <a:rPr lang="id" sz="1600" dirty="0"/>
              <a:t> </a:t>
            </a:r>
            <a:endParaRPr sz="1600"/>
          </a:p>
          <a:p>
            <a:pPr marL="457200" lvl="0" indent="-311150" algn="l" rtl="0">
              <a:spcBef>
                <a:spcPts val="0"/>
              </a:spcBef>
              <a:spcAft>
                <a:spcPts val="0"/>
              </a:spcAft>
              <a:buSzPts val="1300"/>
              <a:buChar char="●"/>
            </a:pPr>
            <a:r>
              <a:rPr lang="id" sz="1600" dirty="0"/>
              <a:t>Sublime : </a:t>
            </a:r>
            <a:r>
              <a:rPr lang="id" sz="1600" u="sng" dirty="0">
                <a:solidFill>
                  <a:schemeClr val="hlink"/>
                </a:solidFill>
                <a:hlinkClick r:id="rId5"/>
              </a:rPr>
              <a:t>https://www.sublimetext.com/</a:t>
            </a:r>
            <a:r>
              <a:rPr lang="id" sz="1600" dirty="0"/>
              <a:t> </a:t>
            </a:r>
            <a:endParaRPr sz="1600"/>
          </a:p>
          <a:p>
            <a:pPr marL="457200" lvl="0" indent="-311150" algn="l" rtl="0">
              <a:spcBef>
                <a:spcPts val="0"/>
              </a:spcBef>
              <a:spcAft>
                <a:spcPts val="0"/>
              </a:spcAft>
              <a:buSzPts val="1300"/>
              <a:buChar char="●"/>
            </a:pPr>
            <a:r>
              <a:rPr lang="id" sz="1600" dirty="0"/>
              <a:t>WebStorm : </a:t>
            </a:r>
            <a:r>
              <a:rPr lang="id" sz="1600" u="sng" dirty="0">
                <a:solidFill>
                  <a:schemeClr val="hlink"/>
                </a:solidFill>
                <a:hlinkClick r:id="rId6"/>
              </a:rPr>
              <a:t>https://www.jetbrains.com/webstorm/</a:t>
            </a:r>
            <a:r>
              <a:rPr lang="id" sz="1600" dirty="0"/>
              <a:t> </a:t>
            </a:r>
            <a:endParaRPr sz="1600"/>
          </a:p>
          <a:p>
            <a:pPr marL="457200" lvl="0" indent="-311150" algn="l" rtl="0">
              <a:spcBef>
                <a:spcPts val="0"/>
              </a:spcBef>
              <a:spcAft>
                <a:spcPts val="0"/>
              </a:spcAft>
              <a:buSzPts val="1300"/>
              <a:buChar char="●"/>
            </a:pPr>
            <a:r>
              <a:rPr lang="id" sz="1600" dirty="0"/>
              <a:t>Nodepad++ : </a:t>
            </a:r>
            <a:r>
              <a:rPr lang="id" sz="1600" u="sng" dirty="0">
                <a:solidFill>
                  <a:schemeClr val="hlink"/>
                </a:solidFill>
                <a:hlinkClick r:id="rId7"/>
              </a:rPr>
              <a:t>https://notepad-plus-plus.org/</a:t>
            </a:r>
            <a:r>
              <a:rPr lang="id" sz="1600" dirty="0"/>
              <a:t> </a:t>
            </a:r>
            <a:endParaRPr sz="1600"/>
          </a:p>
          <a:p>
            <a:pPr marL="457200" lvl="0" indent="-311150" algn="l" rtl="0">
              <a:spcBef>
                <a:spcPts val="0"/>
              </a:spcBef>
              <a:spcAft>
                <a:spcPts val="0"/>
              </a:spcAft>
              <a:buSzPts val="1300"/>
              <a:buChar char="●"/>
            </a:pPr>
            <a:r>
              <a:rPr lang="id" sz="1600" dirty="0"/>
              <a:t>Textmate : </a:t>
            </a:r>
            <a:r>
              <a:rPr lang="id" sz="1600" u="sng" dirty="0">
                <a:solidFill>
                  <a:schemeClr val="hlink"/>
                </a:solidFill>
                <a:hlinkClick r:id="rId8"/>
              </a:rPr>
              <a:t>https://macromates.com/</a:t>
            </a:r>
            <a:r>
              <a:rPr lang="id" sz="1600" dirty="0"/>
              <a:t> </a:t>
            </a:r>
            <a:endParaRPr sz="1600"/>
          </a:p>
          <a:p>
            <a:pPr marL="457200" lvl="0" indent="-311150" algn="l" rtl="0">
              <a:spcBef>
                <a:spcPts val="0"/>
              </a:spcBef>
              <a:spcAft>
                <a:spcPts val="0"/>
              </a:spcAft>
              <a:buSzPts val="1300"/>
              <a:buChar char="●"/>
            </a:pPr>
            <a:r>
              <a:rPr lang="id" sz="1600" dirty="0"/>
              <a:t>GNU Emacs : </a:t>
            </a:r>
            <a:r>
              <a:rPr lang="id" sz="1600" u="sng" dirty="0">
                <a:solidFill>
                  <a:schemeClr val="hlink"/>
                </a:solidFill>
                <a:hlinkClick r:id="rId9"/>
              </a:rPr>
              <a:t>https://www.gnu.org/software/emacs/</a:t>
            </a:r>
            <a:r>
              <a:rPr lang="id" sz="1600" dirty="0"/>
              <a:t> </a:t>
            </a:r>
            <a:endParaRPr sz="1600"/>
          </a:p>
          <a:p>
            <a:pPr marL="457200" lvl="0" indent="-311150" algn="l" rtl="0">
              <a:spcBef>
                <a:spcPts val="0"/>
              </a:spcBef>
              <a:spcAft>
                <a:spcPts val="0"/>
              </a:spcAft>
              <a:buSzPts val="1300"/>
              <a:buChar char="●"/>
            </a:pPr>
            <a:r>
              <a:rPr lang="id" sz="1600" dirty="0"/>
              <a:t>GEdit : </a:t>
            </a:r>
            <a:r>
              <a:rPr lang="id" sz="1600" u="sng" dirty="0">
                <a:solidFill>
                  <a:schemeClr val="hlink"/>
                </a:solidFill>
                <a:hlinkClick r:id="rId10"/>
              </a:rPr>
              <a:t>https://wiki.gnome.org/Apps/Gedit</a:t>
            </a:r>
            <a:r>
              <a:rPr lang="id" sz="1600" dirty="0"/>
              <a:t> </a:t>
            </a:r>
            <a:endParaRPr sz="160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Menghentikan Eksekusi dengan Return</a:t>
            </a:r>
            <a:endParaRPr/>
          </a:p>
        </p:txBody>
      </p:sp>
      <p:sp>
        <p:nvSpPr>
          <p:cNvPr id="1393" name="Google Shape;1393;p23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kita menggunakan kata kunci return, maka kode setelah return tersebut tidak akan dieksekusi</a:t>
            </a:r>
            <a:endParaRPr sz="1600"/>
          </a:p>
          <a:p>
            <a:pPr marL="457200" lvl="0" indent="-311150" algn="l" rtl="0">
              <a:spcBef>
                <a:spcPts val="0"/>
              </a:spcBef>
              <a:spcAft>
                <a:spcPts val="0"/>
              </a:spcAft>
              <a:buSzPts val="1300"/>
              <a:buChar char="●"/>
            </a:pPr>
            <a:r>
              <a:rPr lang="id" sz="1600" dirty="0"/>
              <a:t>Kita bisa menggunakan return untuk menghentikan eksekusi sebuah function</a:t>
            </a:r>
            <a:endParaRPr sz="16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Optional Parameter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2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Optional Parameter</a:t>
            </a:r>
            <a:endParaRPr/>
          </a:p>
        </p:txBody>
      </p:sp>
      <p:sp>
        <p:nvSpPr>
          <p:cNvPr id="1410" name="Google Shape;1410;p23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parameter di function itu optional</a:t>
            </a:r>
            <a:endParaRPr sz="1600"/>
          </a:p>
          <a:p>
            <a:pPr marL="457200" lvl="0" indent="-311150" algn="l" rtl="0">
              <a:spcBef>
                <a:spcPts val="0"/>
              </a:spcBef>
              <a:spcAft>
                <a:spcPts val="0"/>
              </a:spcAft>
              <a:buSzPts val="1300"/>
              <a:buChar char="●"/>
            </a:pPr>
            <a:r>
              <a:rPr lang="id" sz="1600" dirty="0"/>
              <a:t>Artinya kita tidak wajib mengisi value nya ketika memanggil function</a:t>
            </a:r>
            <a:endParaRPr sz="1600"/>
          </a:p>
          <a:p>
            <a:pPr marL="457200" lvl="0" indent="-311150" algn="l" rtl="0">
              <a:spcBef>
                <a:spcPts val="0"/>
              </a:spcBef>
              <a:spcAft>
                <a:spcPts val="0"/>
              </a:spcAft>
              <a:buSzPts val="1300"/>
              <a:buChar char="●"/>
            </a:pPr>
            <a:r>
              <a:rPr lang="id" sz="1600" dirty="0"/>
              <a:t>Jika tidak ada value yang kita kirim ke parameter ketika memanggil function, maka secara otomatis parameter tersebut bernilai undefined</a:t>
            </a:r>
            <a:endParaRPr sz="16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2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2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Parameter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Parameter</a:t>
            </a:r>
            <a:endParaRPr/>
          </a:p>
        </p:txBody>
      </p:sp>
      <p:sp>
        <p:nvSpPr>
          <p:cNvPr id="1427" name="Google Shape;1427;p24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Sekarang kita tahu bahwa parameter itu optional, artinya kita bisa tidak memberi value terhadap parameter</a:t>
            </a:r>
            <a:endParaRPr sz="1600"/>
          </a:p>
          <a:p>
            <a:pPr marL="457200" lvl="0" indent="-311150" algn="l" rtl="0">
              <a:spcBef>
                <a:spcPts val="0"/>
              </a:spcBef>
              <a:spcAft>
                <a:spcPts val="0"/>
              </a:spcAft>
              <a:buSzPts val="1300"/>
              <a:buChar char="●"/>
            </a:pPr>
            <a:r>
              <a:rPr lang="id" sz="1600" dirty="0"/>
              <a:t>Parameter juga bisa kita beri default value, artinya jika ketika kita tidak mengirim data ke parameter atau kita mengirim data undefined, maka secara otomatis parameter akan diisi oleh default value</a:t>
            </a:r>
            <a:endParaRPr sz="16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2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2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Rest Parameter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2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Rest Parameter</a:t>
            </a:r>
            <a:endParaRPr/>
          </a:p>
        </p:txBody>
      </p:sp>
      <p:sp>
        <p:nvSpPr>
          <p:cNvPr id="1444" name="Google Shape;1444;p24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Rest Parameter adalah fitur dimana kita bisa mengirim data sebanyak-banyak nya pada satu parameter, dan secara otomatis akan di konversi menjadi Array</a:t>
            </a:r>
            <a:endParaRPr sz="1600"/>
          </a:p>
          <a:p>
            <a:pPr marL="457200" lvl="0" indent="-311150" algn="l" rtl="0">
              <a:spcBef>
                <a:spcPts val="0"/>
              </a:spcBef>
              <a:spcAft>
                <a:spcPts val="0"/>
              </a:spcAft>
              <a:buSzPts val="1300"/>
              <a:buChar char="●"/>
            </a:pPr>
            <a:r>
              <a:rPr lang="id" sz="1600" dirty="0"/>
              <a:t>Untuk membuat rest parameter, ada ketentuannya</a:t>
            </a:r>
            <a:endParaRPr sz="1600"/>
          </a:p>
          <a:p>
            <a:pPr marL="457200" lvl="0" indent="-311150" algn="l" rtl="0">
              <a:spcBef>
                <a:spcPts val="0"/>
              </a:spcBef>
              <a:spcAft>
                <a:spcPts val="0"/>
              </a:spcAft>
              <a:buSzPts val="1300"/>
              <a:buChar char="●"/>
            </a:pPr>
            <a:r>
              <a:rPr lang="id" sz="1600" dirty="0"/>
              <a:t>Rest parameter hanya boleh ada satu di function, tidak boleh lebih dari satu</a:t>
            </a:r>
            <a:endParaRPr sz="1600"/>
          </a:p>
          <a:p>
            <a:pPr marL="457200" lvl="0" indent="-311150" algn="l" rtl="0">
              <a:spcBef>
                <a:spcPts val="0"/>
              </a:spcBef>
              <a:spcAft>
                <a:spcPts val="0"/>
              </a:spcAft>
              <a:buSzPts val="1300"/>
              <a:buChar char="●"/>
            </a:pPr>
            <a:r>
              <a:rPr lang="id" sz="1600" dirty="0"/>
              <a:t>Rest parameter hanya boleh berada di posisi paling akhir, tidak boleh di depan atau di tengah, kecuali memang cuma ada 1 parameter</a:t>
            </a:r>
            <a:endParaRPr sz="1600"/>
          </a:p>
          <a:p>
            <a:pPr marL="457200" lvl="0" indent="-311150" algn="l" rtl="0">
              <a:spcBef>
                <a:spcPts val="0"/>
              </a:spcBef>
              <a:spcAft>
                <a:spcPts val="0"/>
              </a:spcAft>
              <a:buSzPts val="1300"/>
              <a:buChar char="●"/>
            </a:pPr>
            <a:r>
              <a:rPr lang="id" sz="1600" dirty="0"/>
              <a:t>Di bahasa pemrograman lain, ada juga yang bilang ini adalah variable argument</a:t>
            </a:r>
            <a:endParaRPr sz="16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2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Spread Syntax</a:t>
            </a:r>
            <a:endParaRPr/>
          </a:p>
        </p:txBody>
      </p:sp>
      <p:sp>
        <p:nvSpPr>
          <p:cNvPr id="1456" name="Google Shape;1456;p24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terlanjur memiliki data berupa Array</a:t>
            </a:r>
            <a:endParaRPr sz="1600"/>
          </a:p>
          <a:p>
            <a:pPr marL="457200" lvl="0" indent="-311150" algn="l" rtl="0">
              <a:spcBef>
                <a:spcPts val="0"/>
              </a:spcBef>
              <a:spcAft>
                <a:spcPts val="0"/>
              </a:spcAft>
              <a:buSzPts val="1300"/>
              <a:buChar char="●"/>
            </a:pPr>
            <a:r>
              <a:rPr lang="id" sz="1600" dirty="0"/>
              <a:t>Tapi untungnya kita juga bisa mengirim Array ke Rest Parameter</a:t>
            </a:r>
            <a:endParaRPr sz="1600"/>
          </a:p>
          <a:p>
            <a:pPr marL="457200" lvl="0" indent="-311150" algn="l" rtl="0">
              <a:spcBef>
                <a:spcPts val="0"/>
              </a:spcBef>
              <a:spcAft>
                <a:spcPts val="0"/>
              </a:spcAft>
              <a:buSzPts val="1300"/>
              <a:buChar char="●"/>
            </a:pPr>
            <a:r>
              <a:rPr lang="id" sz="1600" dirty="0"/>
              <a:t>Kita bisa gunakan … (titik tiga kali) diikuti dengan array nya ketika memanggil function</a:t>
            </a:r>
            <a:endParaRPr sz="1600"/>
          </a:p>
          <a:p>
            <a:pPr marL="457200" lvl="0" indent="-311150" algn="l" rtl="0">
              <a:spcBef>
                <a:spcPts val="0"/>
              </a:spcBef>
              <a:spcAft>
                <a:spcPts val="0"/>
              </a:spcAft>
              <a:buSzPts val="1300"/>
              <a:buChar char="●"/>
            </a:pPr>
            <a:r>
              <a:rPr lang="id" sz="1600" dirty="0"/>
              <a:t>Fitur ini dinamakan Spread Syntax</a:t>
            </a:r>
            <a:endParaRPr sz="16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2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Arguments Object</a:t>
            </a:r>
            <a:endParaRPr/>
          </a:p>
        </p:txBody>
      </p:sp>
      <p:sp>
        <p:nvSpPr>
          <p:cNvPr id="1468" name="Google Shape;1468;p2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 ada fitur rest parameter, di JavaScript sudah ada fitur yang bernama arguments object</a:t>
            </a:r>
            <a:endParaRPr sz="1600"/>
          </a:p>
          <a:p>
            <a:pPr marL="457200" lvl="0" indent="-311150" algn="l" rtl="0">
              <a:spcBef>
                <a:spcPts val="0"/>
              </a:spcBef>
              <a:spcAft>
                <a:spcPts val="0"/>
              </a:spcAft>
              <a:buSzPts val="1300"/>
              <a:buChar char="●"/>
            </a:pPr>
            <a:r>
              <a:rPr lang="id" sz="1600" dirty="0"/>
              <a:t>Ini adalah fitur dimana kita bisa mengambil semua parameter dalam bentuk array dengan menggunakan object bernama arguments</a:t>
            </a:r>
            <a:endParaRPr sz="1600"/>
          </a:p>
          <a:p>
            <a:pPr marL="457200" lvl="0" indent="-311150" algn="l" rtl="0">
              <a:spcBef>
                <a:spcPts val="0"/>
              </a:spcBef>
              <a:spcAft>
                <a:spcPts val="0"/>
              </a:spcAft>
              <a:buSzPts val="1300"/>
              <a:buChar char="●"/>
            </a:pPr>
            <a:r>
              <a:rPr lang="id" sz="1600" dirty="0"/>
              <a:t>arguments secara otomatis bisa digunakan di function</a:t>
            </a:r>
            <a:endParaRPr sz="1600"/>
          </a:p>
          <a:p>
            <a:pPr marL="457200" lvl="0" indent="-311150" algn="l" rtl="0">
              <a:spcBef>
                <a:spcPts val="0"/>
              </a:spcBef>
              <a:spcAft>
                <a:spcPts val="0"/>
              </a:spcAft>
              <a:buSzPts val="1300"/>
              <a:buChar char="●"/>
            </a:pPr>
            <a:r>
              <a:rPr lang="id" sz="1600" dirty="0"/>
              <a:t>Namun perlu diingat, bahwa untuk JavaScript saat ini, lebih baik disarankan menggunakan rest parameter dibanding arguments object</a:t>
            </a:r>
            <a:endParaRPr sz="16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2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2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Sebagai Value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2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Sebagai Value</a:t>
            </a:r>
            <a:endParaRPr/>
          </a:p>
        </p:txBody>
      </p:sp>
      <p:sp>
        <p:nvSpPr>
          <p:cNvPr id="1485" name="Google Shape;1485;p25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Function tidak hanya bisa digunakan sebagai kode program yang dieksekusi, tapi bisa juga sebagai value</a:t>
            </a:r>
            <a:endParaRPr sz="1600"/>
          </a:p>
          <a:p>
            <a:pPr marL="457200" lvl="0" indent="-311150" algn="l" rtl="0">
              <a:spcBef>
                <a:spcPts val="0"/>
              </a:spcBef>
              <a:spcAft>
                <a:spcPts val="0"/>
              </a:spcAft>
              <a:buSzPts val="1300"/>
              <a:buChar char="●"/>
            </a:pPr>
            <a:r>
              <a:rPr lang="id" sz="1600" dirty="0"/>
              <a:t>Artinya, function bisa disimpan di variable, bisa juga dikirim melalui parameter ke function lainnya</a:t>
            </a:r>
            <a:endParaRPr sz="16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2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2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Kode JavaScript</a:t>
            </a:r>
            <a:endParaRPr/>
          </a:p>
        </p:txBody>
      </p:sp>
      <p:sp>
        <p:nvSpPr>
          <p:cNvPr id="247" name="Google Shape;247;p3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Ada beberapa cara untuk membuat kode JavaScript</a:t>
            </a:r>
            <a:endParaRPr sz="1600"/>
          </a:p>
          <a:p>
            <a:pPr marL="457200" lvl="0" indent="-311150" algn="l" rtl="0">
              <a:spcBef>
                <a:spcPts val="0"/>
              </a:spcBef>
              <a:spcAft>
                <a:spcPts val="0"/>
              </a:spcAft>
              <a:buSzPts val="1300"/>
              <a:buChar char="●"/>
            </a:pPr>
            <a:r>
              <a:rPr lang="id" sz="1600" dirty="0"/>
              <a:t>Bisa langsung di file HTML</a:t>
            </a:r>
            <a:endParaRPr sz="1600"/>
          </a:p>
          <a:p>
            <a:pPr marL="457200" lvl="0" indent="-311150" algn="l" rtl="0">
              <a:spcBef>
                <a:spcPts val="0"/>
              </a:spcBef>
              <a:spcAft>
                <a:spcPts val="0"/>
              </a:spcAft>
              <a:buSzPts val="1300"/>
              <a:buChar char="●"/>
            </a:pPr>
            <a:r>
              <a:rPr lang="id" sz="1600" dirty="0"/>
              <a:t>Atau bisa menggunakan file .js (ekstensi untuk JavaScript), lalu di include di dalam file HTML</a:t>
            </a:r>
            <a:endParaRPr sz="1600"/>
          </a:p>
          <a:p>
            <a:pPr marL="457200" lvl="0" indent="-311150" algn="l" rtl="0">
              <a:spcBef>
                <a:spcPts val="0"/>
              </a:spcBef>
              <a:spcAft>
                <a:spcPts val="0"/>
              </a:spcAft>
              <a:buSzPts val="1300"/>
              <a:buChar char="●"/>
            </a:pPr>
            <a:r>
              <a:rPr lang="id" sz="1600" dirty="0"/>
              <a:t>Pada praktek course ini kita akan menggunakan HTML langsung agar mudah membuat kode program nya</a:t>
            </a:r>
            <a:endParaRPr sz="160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2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
        <p:nvSpPr>
          <p:cNvPr id="1508" name="Google Shape;1508;p25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selalu membuat function dengan nama</a:t>
            </a:r>
            <a:endParaRPr sz="1600"/>
          </a:p>
          <a:p>
            <a:pPr marL="457200" lvl="0" indent="-311150" algn="l" rtl="0">
              <a:spcBef>
                <a:spcPts val="0"/>
              </a:spcBef>
              <a:spcAft>
                <a:spcPts val="0"/>
              </a:spcAft>
              <a:buSzPts val="1300"/>
              <a:buChar char="●"/>
            </a:pPr>
            <a:r>
              <a:rPr lang="id" sz="1600" dirty="0"/>
              <a:t>Kita juga bisa membuat function tanpa nama function, atau istilahnya adalah anonymous function</a:t>
            </a:r>
            <a:endParaRPr sz="1600"/>
          </a:p>
          <a:p>
            <a:pPr marL="457200" lvl="0" indent="-311150" algn="l" rtl="0">
              <a:spcBef>
                <a:spcPts val="0"/>
              </a:spcBef>
              <a:spcAft>
                <a:spcPts val="0"/>
              </a:spcAft>
              <a:buSzPts val="1300"/>
              <a:buChar char="●"/>
            </a:pPr>
            <a:r>
              <a:rPr lang="id" sz="1600" dirty="0"/>
              <a:t>Kita bisa buat anonymous function dalam sebuah variable atau bisa juga kita buat ketika mengisi parameter</a:t>
            </a:r>
            <a:endParaRPr sz="16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2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dalam Function</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2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dalam Function</a:t>
            </a:r>
            <a:endParaRPr/>
          </a:p>
        </p:txBody>
      </p:sp>
      <p:sp>
        <p:nvSpPr>
          <p:cNvPr id="1531" name="Google Shape;1531;p26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Tidak ada batasan dimana kita bisa membuat function</a:t>
            </a:r>
            <a:endParaRPr sz="1600"/>
          </a:p>
          <a:p>
            <a:pPr marL="457200" lvl="0" indent="-311150" algn="l" rtl="0">
              <a:spcBef>
                <a:spcPts val="0"/>
              </a:spcBef>
              <a:spcAft>
                <a:spcPts val="0"/>
              </a:spcAft>
              <a:buSzPts val="1300"/>
              <a:buChar char="●"/>
            </a:pPr>
            <a:r>
              <a:rPr lang="id" sz="1600" dirty="0"/>
              <a:t>Termasuk jika kita ingin membuat function di dalam sebuah function, kita bisa melakukannya</a:t>
            </a:r>
            <a:endParaRPr sz="1600"/>
          </a:p>
          <a:p>
            <a:pPr marL="457200" lvl="0" indent="-311150" algn="l" rtl="0">
              <a:spcBef>
                <a:spcPts val="0"/>
              </a:spcBef>
              <a:spcAft>
                <a:spcPts val="0"/>
              </a:spcAft>
              <a:buSzPts val="1300"/>
              <a:buChar char="●"/>
            </a:pPr>
            <a:r>
              <a:rPr lang="id" sz="1600" dirty="0"/>
              <a:t>Function yang terdapat di dalam, kita sebut inner function</a:t>
            </a:r>
            <a:endParaRPr sz="1600"/>
          </a:p>
          <a:p>
            <a:pPr marL="457200" lvl="0" indent="-311150" algn="l" rtl="0">
              <a:spcBef>
                <a:spcPts val="0"/>
              </a:spcBef>
              <a:spcAft>
                <a:spcPts val="0"/>
              </a:spcAft>
              <a:buSzPts val="1300"/>
              <a:buChar char="●"/>
            </a:pPr>
            <a:r>
              <a:rPr lang="id" sz="1600" dirty="0"/>
              <a:t>Inner function hanya bisa diakses di tempat kita membuat function nya, tidak bisa diakses dari luar function nya</a:t>
            </a:r>
            <a:endParaRPr sz="16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2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2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2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
        <p:nvSpPr>
          <p:cNvPr id="1548" name="Google Shape;1548;p26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Scope merupakan area akses sebuah data</a:t>
            </a:r>
            <a:endParaRPr sz="1600"/>
          </a:p>
          <a:p>
            <a:pPr marL="457200" lvl="0" indent="-311150" algn="l" rtl="0">
              <a:spcBef>
                <a:spcPts val="0"/>
              </a:spcBef>
              <a:spcAft>
                <a:spcPts val="0"/>
              </a:spcAft>
              <a:buSzPts val="1300"/>
              <a:buChar char="●"/>
            </a:pPr>
            <a:r>
              <a:rPr lang="id" sz="1600" dirty="0"/>
              <a:t>Ada dua jenis scope, global scope dan local scope.</a:t>
            </a:r>
            <a:endParaRPr sz="1600"/>
          </a:p>
          <a:p>
            <a:pPr marL="457200" lvl="0" indent="-311150" algn="l" rtl="0">
              <a:spcBef>
                <a:spcPts val="0"/>
              </a:spcBef>
              <a:spcAft>
                <a:spcPts val="0"/>
              </a:spcAft>
              <a:buSzPts val="1300"/>
              <a:buChar char="●"/>
            </a:pPr>
            <a:r>
              <a:rPr lang="id" sz="1600" dirty="0"/>
              <a:t>Setiap kita membuat function, maka kita akan membuat local scope untuk function tersebut</a:t>
            </a:r>
            <a:endParaRPr sz="1600"/>
          </a:p>
          <a:p>
            <a:pPr marL="457200" lvl="0" indent="-311150" algn="l" rtl="0">
              <a:spcBef>
                <a:spcPts val="0"/>
              </a:spcBef>
              <a:spcAft>
                <a:spcPts val="0"/>
              </a:spcAft>
              <a:buSzPts val="1300"/>
              <a:buChar char="●"/>
            </a:pPr>
            <a:r>
              <a:rPr lang="id" sz="1600" dirty="0"/>
              <a:t>Data di global scope bisa diakses dari local scope, namun data di local scope hanya bisa di akses di local scope tersebut atau di scope local dibawahnya (dalam kasus function dalam function)</a:t>
            </a:r>
            <a:endParaRPr sz="16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2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2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2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
        <p:nvSpPr>
          <p:cNvPr id="1577" name="Google Shape;1577;p26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Recursive function adalah kemampuan function memanggil function dirinya sendiri</a:t>
            </a:r>
            <a:endParaRPr sz="1600"/>
          </a:p>
          <a:p>
            <a:pPr marL="457200" lvl="0" indent="-311150" algn="l" rtl="0">
              <a:spcBef>
                <a:spcPts val="0"/>
              </a:spcBef>
              <a:spcAft>
                <a:spcPts val="0"/>
              </a:spcAft>
              <a:buSzPts val="1300"/>
              <a:buChar char="●"/>
            </a:pPr>
            <a:r>
              <a:rPr lang="id" sz="1600" dirty="0"/>
              <a:t>Kadang memang ada banyak problem, yang lebih mudah diselesaikan menggunakan recursive function, seperti contohnya kasus factorial</a:t>
            </a:r>
            <a:endParaRPr sz="16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2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2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7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Arrow Function</a:t>
            </a:r>
            <a:endParaRPr/>
          </a:p>
        </p:txBody>
      </p:sp>
      <p:sp>
        <p:nvSpPr>
          <p:cNvPr id="1635" name="Google Shape;1635;p27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Arrow function adalah alternatif pembuatan function yang lebih sederhana dari function biasanya</a:t>
            </a:r>
            <a:endParaRPr sz="1600"/>
          </a:p>
          <a:p>
            <a:pPr marL="457200" lvl="0" indent="-311150" algn="l" rtl="0">
              <a:spcBef>
                <a:spcPts val="0"/>
              </a:spcBef>
              <a:spcAft>
                <a:spcPts val="0"/>
              </a:spcAft>
              <a:buSzPts val="1300"/>
              <a:buChar char="●"/>
            </a:pPr>
            <a:r>
              <a:rPr lang="id" sz="1600" dirty="0"/>
              <a:t>Namun terdapat limitasi dan juga tidak bisa digunakan di semua situasi</a:t>
            </a:r>
            <a:endParaRPr sz="1600"/>
          </a:p>
          <a:p>
            <a:pPr marL="457200" lvl="0" indent="-311150" algn="l" rtl="0">
              <a:spcBef>
                <a:spcPts val="0"/>
              </a:spcBef>
              <a:spcAft>
                <a:spcPts val="0"/>
              </a:spcAft>
              <a:buSzPts val="1300"/>
              <a:buChar char="●"/>
            </a:pPr>
            <a:r>
              <a:rPr lang="id" sz="1600" dirty="0"/>
              <a:t>Dinamakan arrow function karena menggunakan tanda =&gt; (seperti panah)</a:t>
            </a:r>
            <a:endParaRPr sz="1600"/>
          </a:p>
          <a:p>
            <a:pPr marL="457200" lvl="0" indent="-311150" algn="l" rtl="0">
              <a:spcBef>
                <a:spcPts val="0"/>
              </a:spcBef>
              <a:spcAft>
                <a:spcPts val="0"/>
              </a:spcAft>
              <a:buSzPts val="1300"/>
              <a:buChar char="●"/>
            </a:pPr>
            <a:r>
              <a:rPr lang="id" sz="1600" dirty="0"/>
              <a:t>Berikut contoh beberapa kekurangan arrow function :</a:t>
            </a:r>
            <a:endParaRPr sz="1600"/>
          </a:p>
          <a:p>
            <a:pPr marL="914400" lvl="1" indent="-298450" algn="l" rtl="0">
              <a:spcBef>
                <a:spcPts val="0"/>
              </a:spcBef>
              <a:spcAft>
                <a:spcPts val="0"/>
              </a:spcAft>
              <a:buSzPts val="1100"/>
              <a:buChar char="○"/>
            </a:pPr>
            <a:r>
              <a:rPr lang="id" sz="1600" dirty="0"/>
              <a:t>tidak memiliki fitur arguments object</a:t>
            </a:r>
            <a:endParaRPr sz="1600"/>
          </a:p>
          <a:p>
            <a:pPr marL="914400" lvl="1" indent="-298450" algn="l" rtl="0">
              <a:spcBef>
                <a:spcPts val="0"/>
              </a:spcBef>
              <a:spcAft>
                <a:spcPts val="0"/>
              </a:spcAft>
              <a:buSzPts val="1100"/>
              <a:buChar char="○"/>
            </a:pPr>
            <a:r>
              <a:rPr lang="id" sz="1600" dirty="0"/>
              <a:t>tidak bisa menggunakan function generator</a:t>
            </a:r>
            <a:endParaRPr sz="1600"/>
          </a:p>
          <a:p>
            <a:pPr marL="914400" lvl="1" indent="-298450" algn="l" rtl="0">
              <a:spcBef>
                <a:spcPts val="0"/>
              </a:spcBef>
              <a:spcAft>
                <a:spcPts val="0"/>
              </a:spcAft>
              <a:buSzPts val="1100"/>
              <a:buChar char="○"/>
            </a:pPr>
            <a:r>
              <a:rPr lang="id" sz="1600" dirty="0"/>
              <a:t>tidak bisa mengakses this (yang nanti akan dibahas di function di object)</a:t>
            </a:r>
            <a:endParaRPr sz="1600"/>
          </a:p>
          <a:p>
            <a:pPr marL="914400" lvl="1" indent="-298450" algn="l" rtl="0">
              <a:spcBef>
                <a:spcPts val="0"/>
              </a:spcBef>
              <a:spcAft>
                <a:spcPts val="0"/>
              </a:spcAft>
              <a:buSzPts val="1100"/>
              <a:buChar char="○"/>
            </a:pPr>
            <a:r>
              <a:rPr lang="id" sz="1600" dirty="0"/>
              <a:t>tidak bisa mengakses super (yang nanti akan dibahas di JavaScript Object Oriented Programming)</a:t>
            </a:r>
            <a:endParaRPr sz="16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7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Tanpa Block</a:t>
            </a:r>
            <a:endParaRPr/>
          </a:p>
        </p:txBody>
      </p:sp>
      <p:sp>
        <p:nvSpPr>
          <p:cNvPr id="1647" name="Google Shape;1647;p28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Jika sebuah arrow function isinya sederhana, misal hanya satu baris</a:t>
            </a:r>
            <a:endParaRPr sz="1600"/>
          </a:p>
          <a:p>
            <a:pPr marL="457200" lvl="0" indent="-311150" algn="l" rtl="0">
              <a:spcBef>
                <a:spcPts val="0"/>
              </a:spcBef>
              <a:spcAft>
                <a:spcPts val="0"/>
              </a:spcAft>
              <a:buSzPts val="1300"/>
              <a:buChar char="●"/>
            </a:pPr>
            <a:r>
              <a:rPr lang="id" sz="1600" dirty="0"/>
              <a:t>Kita bisa membuat arrow function tanpa harus menggunakan block</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Titik Koma</a:t>
            </a:r>
            <a:endParaRPr/>
          </a:p>
        </p:txBody>
      </p:sp>
      <p:sp>
        <p:nvSpPr>
          <p:cNvPr id="265" name="Google Shape;265;p4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JavaScript mirip seperti bahasa pemrograman C/C++, dimana di akhir tiap statement kode program, kita perlu menambahkan ; (titik koma)</a:t>
            </a:r>
            <a:endParaRPr sz="1600"/>
          </a:p>
          <a:p>
            <a:pPr marL="457200" lvl="0" indent="-311150" algn="l" rtl="0">
              <a:spcBef>
                <a:spcPts val="0"/>
              </a:spcBef>
              <a:spcAft>
                <a:spcPts val="0"/>
              </a:spcAft>
              <a:buSzPts val="1300"/>
              <a:buChar char="●"/>
            </a:pPr>
            <a:r>
              <a:rPr lang="id" sz="1600" dirty="0"/>
              <a:t>Namun, di JavaScript tanda ; (titik koma) tidak wajib, jadi kita bisa menambahkan ataupun tidak.</a:t>
            </a:r>
            <a:endParaRPr sz="1600"/>
          </a:p>
          <a:p>
            <a:pPr marL="457200" lvl="0" indent="-311150" algn="l" rtl="0">
              <a:spcBef>
                <a:spcPts val="0"/>
              </a:spcBef>
              <a:spcAft>
                <a:spcPts val="0"/>
              </a:spcAft>
              <a:buSzPts val="1300"/>
              <a:buChar char="●"/>
            </a:pPr>
            <a:r>
              <a:rPr lang="id" sz="1600" dirty="0"/>
              <a:t>Sangat disarankan konsisten, jika ingin menggunakan titik koma, gunakan disemua tempat, jika tidak, jangan gunakan di semua tempat</a:t>
            </a:r>
            <a:endParaRPr sz="1600"/>
          </a:p>
          <a:p>
            <a:pPr marL="457200" lvl="0" indent="-311150" algn="l" rtl="0">
              <a:spcBef>
                <a:spcPts val="0"/>
              </a:spcBef>
              <a:spcAft>
                <a:spcPts val="0"/>
              </a:spcAft>
              <a:buSzPts val="1300"/>
              <a:buChar char="●"/>
            </a:pPr>
            <a:r>
              <a:rPr lang="id" sz="1600" dirty="0"/>
              <a:t>Saya sendiri lebih merekomendasikan menggunakan titik koma</a:t>
            </a:r>
            <a:endParaRPr sz="160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2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Return Value</a:t>
            </a:r>
            <a:endParaRPr/>
          </a:p>
        </p:txBody>
      </p:sp>
      <p:sp>
        <p:nvSpPr>
          <p:cNvPr id="1659" name="Google Shape;1659;p28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Arrow function bisa mengembalikan value, sama seperti function biasanya</a:t>
            </a:r>
            <a:endParaRPr sz="1600"/>
          </a:p>
          <a:p>
            <a:pPr marL="457200" lvl="0" indent="-311150" algn="l" rtl="0">
              <a:spcBef>
                <a:spcPts val="0"/>
              </a:spcBef>
              <a:spcAft>
                <a:spcPts val="0"/>
              </a:spcAft>
              <a:buSzPts val="1300"/>
              <a:buChar char="●"/>
            </a:pPr>
            <a:r>
              <a:rPr lang="id" sz="1600" dirty="0"/>
              <a:t>Jika menggunakan block, maka kita perlu menggunakan kata kunci return</a:t>
            </a:r>
            <a:endParaRPr sz="1600"/>
          </a:p>
          <a:p>
            <a:pPr marL="457200" lvl="0" indent="-311150" algn="l" rtl="0">
              <a:spcBef>
                <a:spcPts val="0"/>
              </a:spcBef>
              <a:spcAft>
                <a:spcPts val="0"/>
              </a:spcAft>
              <a:buSzPts val="1300"/>
              <a:buChar char="●"/>
            </a:pPr>
            <a:r>
              <a:rPr lang="id" sz="1600" dirty="0"/>
              <a:t>Jika tidak menggunakan block, kita tidak perlu menggunakan kata kunci return </a:t>
            </a:r>
            <a:endParaRPr sz="16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2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8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Tanpa Kurung Parameter</a:t>
            </a:r>
            <a:endParaRPr/>
          </a:p>
        </p:txBody>
      </p:sp>
      <p:sp>
        <p:nvSpPr>
          <p:cNvPr id="1671" name="Google Shape;1671;p28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Jika parameter di arrow function hanya satu, kita bisa tidak menggunakan kurung pada parameter</a:t>
            </a:r>
            <a:endParaRPr sz="16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28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Sebagai Parameter</a:t>
            </a:r>
            <a:endParaRPr/>
          </a:p>
        </p:txBody>
      </p:sp>
      <p:sp>
        <p:nvSpPr>
          <p:cNvPr id="1683" name="Google Shape;1683;p28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Karena arrow function sama seperti anonymous function</a:t>
            </a:r>
            <a:endParaRPr sz="1600"/>
          </a:p>
          <a:p>
            <a:pPr marL="457200" lvl="0" indent="-311150" algn="l" rtl="0">
              <a:spcBef>
                <a:spcPts val="0"/>
              </a:spcBef>
              <a:spcAft>
                <a:spcPts val="0"/>
              </a:spcAft>
              <a:buSzPts val="1300"/>
              <a:buChar char="●"/>
            </a:pPr>
            <a:r>
              <a:rPr lang="id" sz="1600" dirty="0"/>
              <a:t>Jadi kita juga bisa menggunakan arrow function sebagai parameter di function lain</a:t>
            </a:r>
            <a:endParaRPr sz="16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Closure</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2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Closure</a:t>
            </a:r>
            <a:endParaRPr/>
          </a:p>
        </p:txBody>
      </p:sp>
      <p:sp>
        <p:nvSpPr>
          <p:cNvPr id="1700" name="Google Shape;1700;p28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Closure adalah kombinasi function dan bundel referensi ke data disekitarnya.</a:t>
            </a:r>
            <a:endParaRPr sz="1600"/>
          </a:p>
          <a:p>
            <a:pPr marL="457200" lvl="0" indent="-311150" algn="l" rtl="0">
              <a:spcBef>
                <a:spcPts val="0"/>
              </a:spcBef>
              <a:spcAft>
                <a:spcPts val="0"/>
              </a:spcAft>
              <a:buSzPts val="1300"/>
              <a:buChar char="●"/>
            </a:pPr>
            <a:r>
              <a:rPr lang="id" sz="1600" dirty="0"/>
              <a:t>Oke agak membingungkan memang, apalagi untuk yang baru pertama belajar</a:t>
            </a:r>
            <a:endParaRPr sz="1600"/>
          </a:p>
          <a:p>
            <a:pPr marL="457200" lvl="0" indent="-311150" algn="l" rtl="0">
              <a:spcBef>
                <a:spcPts val="0"/>
              </a:spcBef>
              <a:spcAft>
                <a:spcPts val="0"/>
              </a:spcAft>
              <a:buSzPts val="1300"/>
              <a:buChar char="●"/>
            </a:pPr>
            <a:r>
              <a:rPr lang="id" sz="1600" dirty="0"/>
              <a:t>Kita sudah tahu bahwa local scope tidak bisa diakses di luar scope nya</a:t>
            </a:r>
            <a:endParaRPr sz="1600"/>
          </a:p>
          <a:p>
            <a:pPr marL="457200" lvl="0" indent="-311150" algn="l" rtl="0">
              <a:spcBef>
                <a:spcPts val="0"/>
              </a:spcBef>
              <a:spcAft>
                <a:spcPts val="0"/>
              </a:spcAft>
              <a:buSzPts val="1300"/>
              <a:buChar char="●"/>
            </a:pPr>
            <a:r>
              <a:rPr lang="id" sz="1600" dirty="0"/>
              <a:t>Dengan kemampuan closure, kita bisa membuat sebuah function di local scope dan referensi ke data di sekitar local scope tersebut, keluar scope nya</a:t>
            </a:r>
            <a:endParaRPr sz="16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2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2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Method</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2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Method</a:t>
            </a:r>
            <a:endParaRPr/>
          </a:p>
        </p:txBody>
      </p:sp>
      <p:sp>
        <p:nvSpPr>
          <p:cNvPr id="1718" name="Google Shape;1718;p29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Pada tipe data object, kita sudah membahas tentang property di object</a:t>
            </a:r>
            <a:endParaRPr sz="1600"/>
          </a:p>
          <a:p>
            <a:pPr marL="457200" lvl="0" indent="-311150" algn="l" rtl="0">
              <a:spcBef>
                <a:spcPts val="0"/>
              </a:spcBef>
              <a:spcAft>
                <a:spcPts val="0"/>
              </a:spcAft>
              <a:buSzPts val="1300"/>
              <a:buChar char="●"/>
            </a:pPr>
            <a:r>
              <a:rPr lang="id" sz="1600" dirty="0"/>
              <a:t>Karena sebenarnya function juga merupakan salah satu tipe data, jadi function pun sebenarnya bisa ditambahkan sebagai property di object</a:t>
            </a:r>
            <a:endParaRPr sz="1600"/>
          </a:p>
          <a:p>
            <a:pPr marL="457200" lvl="0" indent="-311150" algn="l" rtl="0">
              <a:spcBef>
                <a:spcPts val="0"/>
              </a:spcBef>
              <a:spcAft>
                <a:spcPts val="0"/>
              </a:spcAft>
              <a:buSzPts val="1300"/>
              <a:buChar char="●"/>
            </a:pPr>
            <a:r>
              <a:rPr lang="id" sz="1600" dirty="0"/>
              <a:t>Cara pembuatannya pun sama dengan function sebagai value</a:t>
            </a:r>
            <a:endParaRPr sz="1600"/>
          </a:p>
          <a:p>
            <a:pPr marL="457200" lvl="0" indent="-311150" algn="l" rtl="0">
              <a:spcBef>
                <a:spcPts val="0"/>
              </a:spcBef>
              <a:spcAft>
                <a:spcPts val="0"/>
              </a:spcAft>
              <a:buSzPts val="1300"/>
              <a:buChar char="●"/>
            </a:pPr>
            <a:r>
              <a:rPr lang="id" sz="1600" dirty="0"/>
              <a:t>Function di object kadang disebut juga sebagai Object Method</a:t>
            </a:r>
            <a:endParaRPr sz="16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2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2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this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2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this</a:t>
            </a:r>
            <a:endParaRPr/>
          </a:p>
        </p:txBody>
      </p:sp>
      <p:sp>
        <p:nvSpPr>
          <p:cNvPr id="1741" name="Google Shape;1741;p296"/>
          <p:cNvSpPr txBox="1">
            <a:spLocks noGrp="1"/>
          </p:cNvSpPr>
          <p:nvPr>
            <p:ph type="body" idx="1"/>
          </p:nvPr>
        </p:nvSpPr>
        <p:spPr>
          <a:xfrm>
            <a:off x="729450" y="1946671"/>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Kata kunci this adalah referensi ke object milik siapa</a:t>
            </a:r>
            <a:endParaRPr sz="1600"/>
          </a:p>
          <a:p>
            <a:pPr marL="457200" lvl="0" indent="-311150" algn="l" rtl="0">
              <a:spcBef>
                <a:spcPts val="0"/>
              </a:spcBef>
              <a:spcAft>
                <a:spcPts val="0"/>
              </a:spcAft>
              <a:buSzPts val="1300"/>
              <a:buChar char="●"/>
            </a:pPr>
            <a:r>
              <a:rPr lang="id" sz="1600" dirty="0"/>
              <a:t>Tiap lokasi kata kunci this, bisa berbeda-beda referensi pemilik nya</a:t>
            </a:r>
            <a:endParaRPr sz="1600"/>
          </a:p>
          <a:p>
            <a:pPr marL="457200" lvl="0" indent="-311150" algn="l" rtl="0">
              <a:spcBef>
                <a:spcPts val="0"/>
              </a:spcBef>
              <a:spcAft>
                <a:spcPts val="0"/>
              </a:spcAft>
              <a:buSzPts val="1300"/>
              <a:buChar char="●"/>
            </a:pPr>
            <a:r>
              <a:rPr lang="id" sz="1600" dirty="0"/>
              <a:t>Dalam Object Method, this merupakan referensi ke object pemilik function nya</a:t>
            </a:r>
            <a:endParaRPr sz="1600"/>
          </a:p>
          <a:p>
            <a:pPr marL="457200" lvl="0" indent="-311150" algn="l" rtl="0">
              <a:spcBef>
                <a:spcPts val="0"/>
              </a:spcBef>
              <a:spcAft>
                <a:spcPts val="0"/>
              </a:spcAft>
              <a:buSzPts val="1300"/>
              <a:buChar char="●"/>
            </a:pPr>
            <a:r>
              <a:rPr lang="id" sz="1600" dirty="0"/>
              <a:t>Di global scope, this merupakan referensi ke global object (di browser biasanya Window)</a:t>
            </a:r>
            <a:endParaRPr sz="1600"/>
          </a:p>
          <a:p>
            <a:pPr marL="457200" lvl="0" indent="-311150" algn="l" rtl="0">
              <a:spcBef>
                <a:spcPts val="0"/>
              </a:spcBef>
              <a:spcAft>
                <a:spcPts val="0"/>
              </a:spcAft>
              <a:buSzPts val="1300"/>
              <a:buChar char="●"/>
            </a:pPr>
            <a:r>
              <a:rPr lang="id" sz="1600" dirty="0"/>
              <a:t>Dalam function, this merupakan referensi ke global object (di browser biasanya Window)</a:t>
            </a:r>
            <a:endParaRPr sz="1600"/>
          </a:p>
          <a:p>
            <a:pPr marL="457200" lvl="0" indent="-311150" algn="l" rtl="0">
              <a:spcBef>
                <a:spcPts val="0"/>
              </a:spcBef>
              <a:spcAft>
                <a:spcPts val="0"/>
              </a:spcAft>
              <a:buSzPts val="1300"/>
              <a:buChar char="●"/>
            </a:pPr>
            <a:r>
              <a:rPr lang="id" sz="1600" dirty="0"/>
              <a:t>Di function dengan strict mode (akan dibahas nanti), this adalah undefined</a:t>
            </a:r>
            <a:endParaRPr sz="1600"/>
          </a:p>
          <a:p>
            <a:pPr marL="457200" lvl="0" indent="-311150" algn="l" rtl="0">
              <a:spcBef>
                <a:spcPts val="0"/>
              </a:spcBef>
              <a:spcAft>
                <a:spcPts val="0"/>
              </a:spcAft>
              <a:buSzPts val="1300"/>
              <a:buChar char="●"/>
            </a:pPr>
            <a:r>
              <a:rPr lang="id" sz="1600" dirty="0"/>
              <a:t>Dalam event, this merupakan referensi ke element yang menerima event (dibahas di materi Document Object Model)</a:t>
            </a:r>
            <a:endParaRPr sz="16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9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9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3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di Object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id-ID" b="1" dirty="0" smtClean="0"/>
              <a:t>Sintaks formal (grammar)</a:t>
            </a:r>
            <a:r>
              <a:rPr lang="id-ID" dirty="0" smtClean="0"/>
              <a:t/>
            </a:r>
            <a:br>
              <a:rPr lang="id-ID" dirty="0" smtClean="0"/>
            </a:br>
            <a:r>
              <a:rPr lang="id-ID" dirty="0" smtClean="0"/>
              <a:t>Harus ada aturan penulisan (kata kunci, struktur) yang deterministik — biasanya dinyatakan lewat grammar (mis. BNF). Sintaks menentukan bentuk program yang valid.</a:t>
            </a:r>
          </a:p>
          <a:p>
            <a:pPr lvl="0"/>
            <a:r>
              <a:rPr lang="id-ID" b="1" dirty="0" smtClean="0"/>
              <a:t>Semantik (arti/efek instruksi)</a:t>
            </a:r>
            <a:r>
              <a:rPr lang="id-ID" dirty="0" smtClean="0"/>
              <a:t/>
            </a:r>
            <a:br>
              <a:rPr lang="id-ID" dirty="0" smtClean="0"/>
            </a:br>
            <a:r>
              <a:rPr lang="id-ID" dirty="0" smtClean="0"/>
              <a:t>Setiap konstruksi sintaks punya arti (apa yang dilakukan saat dijalankan). Semantik bisa dinyatakan secara formal (matematis) atau imperatif lewat implementasi.</a:t>
            </a:r>
          </a:p>
          <a:p>
            <a:pPr lvl="0"/>
            <a:r>
              <a:rPr lang="id-ID" b="1" dirty="0" smtClean="0"/>
              <a:t>Mekanisme kontrol alur</a:t>
            </a:r>
            <a:r>
              <a:rPr lang="id-ID" dirty="0" smtClean="0"/>
              <a:t/>
            </a:r>
            <a:br>
              <a:rPr lang="id-ID" dirty="0" smtClean="0"/>
            </a:br>
            <a:r>
              <a:rPr lang="id-ID" dirty="0" smtClean="0"/>
              <a:t>Memiliki cara untuk mengekspresikan urutan instruksi, percabangan (if/switch), dan perulangan (for/while) — sehingga dapat mengimplementasikan algoritma.</a:t>
            </a:r>
          </a:p>
          <a:p>
            <a:pPr lvl="0"/>
            <a:r>
              <a:rPr lang="id-ID" b="1" dirty="0" smtClean="0"/>
              <a:t>Struktur data &amp; tipe data</a:t>
            </a:r>
            <a:r>
              <a:rPr lang="id-ID" dirty="0" smtClean="0"/>
              <a:t/>
            </a:r>
            <a:br>
              <a:rPr lang="id-ID" dirty="0" smtClean="0"/>
            </a:br>
            <a:r>
              <a:rPr lang="id-ID" dirty="0" smtClean="0"/>
              <a:t>Dukungan untuk variabel, tipe dasar (integer, string, boolean), struktur komposit (array, record/object), dan biasanya fasilitas abstraksi (fungsi/prosedur, kelas, modul).</a:t>
            </a:r>
          </a:p>
          <a:p>
            <a:endParaRPr lang="id-ID" dirty="0"/>
          </a:p>
        </p:txBody>
      </p:sp>
      <p:sp>
        <p:nvSpPr>
          <p:cNvPr id="2" name="Title 1"/>
          <p:cNvSpPr>
            <a:spLocks noGrp="1"/>
          </p:cNvSpPr>
          <p:nvPr>
            <p:ph type="title"/>
          </p:nvPr>
        </p:nvSpPr>
        <p:spPr/>
        <p:txBody>
          <a:bodyPr>
            <a:normAutofit/>
          </a:bodyPr>
          <a:lstStyle/>
          <a:p>
            <a:pPr algn="l"/>
            <a:r>
              <a:rPr lang="id-ID" dirty="0" smtClean="0"/>
              <a:t>Ciri Bahasa Pemrograman</a:t>
            </a:r>
            <a:endParaRPr lang="id-ID"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276" name="Google Shape;276;p4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Komentar adalah kode program yang tidak akan dieksekusi ketika dibaca</a:t>
            </a:r>
            <a:endParaRPr sz="1600"/>
          </a:p>
          <a:p>
            <a:pPr marL="457200" lvl="0" indent="-311150" algn="l" rtl="0">
              <a:spcBef>
                <a:spcPts val="0"/>
              </a:spcBef>
              <a:spcAft>
                <a:spcPts val="0"/>
              </a:spcAft>
              <a:buSzPts val="1300"/>
              <a:buChar char="●"/>
            </a:pPr>
            <a:r>
              <a:rPr lang="id" sz="1600" dirty="0"/>
              <a:t>Komentar biasanya digunakan sebagai informasi tambahan atau petunjuk</a:t>
            </a:r>
            <a:endParaRPr sz="1600"/>
          </a:p>
          <a:p>
            <a:pPr marL="457200" lvl="0" indent="-311150" algn="l" rtl="0">
              <a:spcBef>
                <a:spcPts val="0"/>
              </a:spcBef>
              <a:spcAft>
                <a:spcPts val="0"/>
              </a:spcAft>
              <a:buSzPts val="1300"/>
              <a:buChar char="●"/>
            </a:pPr>
            <a:r>
              <a:rPr lang="id" sz="1600" dirty="0"/>
              <a:t>Di JavaScript, kita bisa menambahkan kode komentar</a:t>
            </a:r>
            <a:endParaRPr sz="160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30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di Object</a:t>
            </a:r>
            <a:endParaRPr/>
          </a:p>
        </p:txBody>
      </p:sp>
      <p:sp>
        <p:nvSpPr>
          <p:cNvPr id="1770" name="Google Shape;1770;p30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sudah bahas tentang Arrow Function</a:t>
            </a:r>
            <a:endParaRPr sz="1600"/>
          </a:p>
          <a:p>
            <a:pPr marL="457200" lvl="0" indent="-311150" algn="l" rtl="0">
              <a:spcBef>
                <a:spcPts val="0"/>
              </a:spcBef>
              <a:spcAft>
                <a:spcPts val="0"/>
              </a:spcAft>
              <a:buSzPts val="1300"/>
              <a:buChar char="●"/>
            </a:pPr>
            <a:r>
              <a:rPr lang="id" sz="1600" dirty="0"/>
              <a:t>Arrow Function juga bisa kita gunakan di sebagai Object Method</a:t>
            </a:r>
            <a:endParaRPr sz="1600"/>
          </a:p>
          <a:p>
            <a:pPr marL="457200" lvl="0" indent="-311150" algn="l" rtl="0">
              <a:spcBef>
                <a:spcPts val="0"/>
              </a:spcBef>
              <a:spcAft>
                <a:spcPts val="0"/>
              </a:spcAft>
              <a:buSzPts val="1300"/>
              <a:buChar char="●"/>
            </a:pPr>
            <a:r>
              <a:rPr lang="id" sz="1600" dirty="0"/>
              <a:t>Namun perlu diketahui, Arrow Function tidak bisa digunakan untuk mengakses arguments object, function generator, kata kunci this dan kata kunci super (dibahas di materi JavaScript Object Oriented Programming)</a:t>
            </a:r>
            <a:endParaRPr sz="1600"/>
          </a:p>
          <a:p>
            <a:pPr marL="457200" lvl="0" indent="-311150" algn="l" rtl="0">
              <a:spcBef>
                <a:spcPts val="0"/>
              </a:spcBef>
              <a:spcAft>
                <a:spcPts val="0"/>
              </a:spcAft>
              <a:buSzPts val="1300"/>
              <a:buChar char="●"/>
            </a:pPr>
            <a:r>
              <a:rPr lang="id" sz="1600" dirty="0"/>
              <a:t>Jadi pastikan gunakan Arrow Function hanya memang ketika kita tidak butuh fitur-fitur diatas</a:t>
            </a:r>
            <a:endParaRPr sz="16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0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30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30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3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
        <p:nvSpPr>
          <p:cNvPr id="1793" name="Google Shape;1793;p30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Getter dan Setter adalah kemampuan membuat function yang berbeda untuk mengambil data (Getter) dan mengubah data (Setter) pada sebuah property di Object</a:t>
            </a:r>
            <a:endParaRPr sz="1600"/>
          </a:p>
          <a:p>
            <a:pPr marL="457200" lvl="0" indent="-311150" algn="l" rtl="0">
              <a:spcBef>
                <a:spcPts val="0"/>
              </a:spcBef>
              <a:spcAft>
                <a:spcPts val="0"/>
              </a:spcAft>
              <a:buSzPts val="1300"/>
              <a:buChar char="●"/>
            </a:pPr>
            <a:r>
              <a:rPr lang="id" sz="1600" dirty="0"/>
              <a:t>Dengan menggunakan Getter dan Setter, kita bisa melakukan hal apapun dalam function sebelum sebuah property di akses atau diubah, misal menambah validasi dan lain-lain</a:t>
            </a:r>
            <a:endParaRPr sz="16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3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3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30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Masalah Variable var</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3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Masalah Variable var</a:t>
            </a:r>
            <a:endParaRPr/>
          </a:p>
        </p:txBody>
      </p:sp>
      <p:sp>
        <p:nvSpPr>
          <p:cNvPr id="1816" name="Google Shape;1816;p30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sudah dijelaskan bahwa penggunaan var sudah tidak direkomendasikan lagi, dan diganti dengan let</a:t>
            </a:r>
            <a:endParaRPr sz="1600"/>
          </a:p>
          <a:p>
            <a:pPr marL="457200" lvl="0" indent="-311150" algn="l" rtl="0">
              <a:spcBef>
                <a:spcPts val="0"/>
              </a:spcBef>
              <a:spcAft>
                <a:spcPts val="0"/>
              </a:spcAft>
              <a:buSzPts val="1300"/>
              <a:buChar char="●"/>
            </a:pPr>
            <a:r>
              <a:rPr lang="id" sz="1600" dirty="0"/>
              <a:t>Pertanyaannya kenapa?</a:t>
            </a:r>
            <a:endParaRPr sz="1600"/>
          </a:p>
          <a:p>
            <a:pPr marL="457200" lvl="0" indent="-311150" algn="l" rtl="0">
              <a:spcBef>
                <a:spcPts val="0"/>
              </a:spcBef>
              <a:spcAft>
                <a:spcPts val="0"/>
              </a:spcAft>
              <a:buSzPts val="1300"/>
              <a:buChar char="●"/>
            </a:pPr>
            <a:r>
              <a:rPr lang="id" sz="1600" dirty="0"/>
              <a:t>Alasan var tidak direkomendasikan digunakan lagi adalah, karena var tidak memiliki block scope, artinya dia tidak mengikat ke local scope yang sebelumnya sudah kita bahas</a:t>
            </a:r>
            <a:endParaRPr sz="1600"/>
          </a:p>
          <a:p>
            <a:pPr marL="457200" lvl="0" indent="-311150" algn="l" rtl="0">
              <a:spcBef>
                <a:spcPts val="0"/>
              </a:spcBef>
              <a:spcAft>
                <a:spcPts val="0"/>
              </a:spcAft>
              <a:buSzPts val="1300"/>
              <a:buChar char="●"/>
            </a:pPr>
            <a:r>
              <a:rPr lang="id" sz="1600" dirty="0"/>
              <a:t>Karena masalah ini, var bisa tidak terprediksi</a:t>
            </a:r>
            <a:endParaRPr sz="1600"/>
          </a:p>
          <a:p>
            <a:pPr marL="457200" lvl="0" indent="-311150" algn="l" rtl="0">
              <a:spcBef>
                <a:spcPts val="0"/>
              </a:spcBef>
              <a:spcAft>
                <a:spcPts val="0"/>
              </a:spcAft>
              <a:buSzPts val="1300"/>
              <a:buChar char="●"/>
            </a:pPr>
            <a:r>
              <a:rPr lang="id" sz="1600" dirty="0"/>
              <a:t>Kita akan buat contoh penggunaan var dan let</a:t>
            </a:r>
            <a:endParaRPr sz="16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3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31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Destructuring</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3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Destructuring</a:t>
            </a:r>
            <a:endParaRPr/>
          </a:p>
        </p:txBody>
      </p:sp>
      <p:sp>
        <p:nvSpPr>
          <p:cNvPr id="1839" name="Google Shape;1839;p3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Destructuring adalah fitur yang bisa digunakan untuk membongkar value-value di array atau object ke dalam variable-variable</a:t>
            </a:r>
            <a:endParaRPr sz="1600"/>
          </a:p>
          <a:p>
            <a:pPr marL="457200" lvl="0" indent="-311150" algn="l" rtl="0">
              <a:spcBef>
                <a:spcPts val="0"/>
              </a:spcBef>
              <a:spcAft>
                <a:spcPts val="0"/>
              </a:spcAft>
              <a:buSzPts val="1300"/>
              <a:buChar char="●"/>
            </a:pPr>
            <a:r>
              <a:rPr lang="id" sz="1600" dirty="0"/>
              <a:t>Fitur ini sangat mempermudah kita ketika ingin mengambil data dari array atau object tanpa harus melakukan pengambilan data satu persatu</a:t>
            </a:r>
            <a:endParaRPr sz="16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3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3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3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3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3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3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Destructuring Function Parameter</a:t>
            </a:r>
            <a:endParaRPr/>
          </a:p>
        </p:txBody>
      </p:sp>
      <p:sp>
        <p:nvSpPr>
          <p:cNvPr id="1875" name="Google Shape;1875;p31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Destructuring tidak hanya bisa dilakukan di variable, tapi juga bisa dilakukan di function parameter</a:t>
            </a:r>
            <a:endParaRPr sz="1600"/>
          </a:p>
          <a:p>
            <a:pPr marL="457200" lvl="0" indent="-311150" algn="l" rtl="0">
              <a:spcBef>
                <a:spcPts val="0"/>
              </a:spcBef>
              <a:spcAft>
                <a:spcPts val="0"/>
              </a:spcAft>
              <a:buSzPts val="1300"/>
              <a:buChar char="●"/>
            </a:pPr>
            <a:r>
              <a:rPr lang="id" sz="1600" dirty="0"/>
              <a:t>Hal ini membuat kita mudah ketika ingin mengambil nested data dalam array atau object dalam function</a:t>
            </a:r>
            <a:endParaRPr sz="16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3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293" name="Google Shape;293;p4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JavaScript hanya mendukung satu tipe data number, dimana tipe data number di JavaScript bisa berupa bilangan bulat atau bilangan desimal</a:t>
            </a:r>
            <a:endParaRPr sz="1600"/>
          </a:p>
          <a:p>
            <a:pPr marL="457200" lvl="0" indent="-311150" algn="l" rtl="0">
              <a:spcBef>
                <a:spcPts val="0"/>
              </a:spcBef>
              <a:spcAft>
                <a:spcPts val="0"/>
              </a:spcAft>
              <a:buSzPts val="1300"/>
              <a:buChar char="●"/>
            </a:pPr>
            <a:r>
              <a:rPr lang="id" sz="1600" dirty="0"/>
              <a:t>Tipe seperti di bahasa pemrograman lain yang biasanya membedakan tipe data number bilangan bulat dan bilangan desimal, di JavaScript semuanya disatukan</a:t>
            </a:r>
            <a:endParaRPr sz="160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3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3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Value</a:t>
            </a:r>
            <a:endParaRPr/>
          </a:p>
        </p:txBody>
      </p:sp>
      <p:sp>
        <p:nvSpPr>
          <p:cNvPr id="1893" name="Google Shape;1893;p32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Yang paling menarik di destructuring adalah, kita bisa menambahkan default value</a:t>
            </a:r>
            <a:endParaRPr sz="1600"/>
          </a:p>
          <a:p>
            <a:pPr marL="457200" lvl="0" indent="-311150" algn="l" rtl="0">
              <a:spcBef>
                <a:spcPts val="0"/>
              </a:spcBef>
              <a:spcAft>
                <a:spcPts val="0"/>
              </a:spcAft>
              <a:buSzPts val="1300"/>
              <a:buChar char="●"/>
            </a:pPr>
            <a:r>
              <a:rPr lang="id" sz="1600" dirty="0"/>
              <a:t>Jadi misal kita kita melakukan destructuring terhadap array, ternyata tidak ada datanya, maka kita bisa menambahkan default value</a:t>
            </a:r>
            <a:endParaRPr sz="1600"/>
          </a:p>
          <a:p>
            <a:pPr marL="457200" lvl="0" indent="-311150" algn="l" rtl="0">
              <a:spcBef>
                <a:spcPts val="0"/>
              </a:spcBef>
              <a:spcAft>
                <a:spcPts val="0"/>
              </a:spcAft>
              <a:buSzPts val="1300"/>
              <a:buChar char="●"/>
            </a:pPr>
            <a:r>
              <a:rPr lang="id" sz="1600" dirty="0"/>
              <a:t>Begitu juga pada object, jika ternyata property nya tidak ada, maka kita bisa menambahkan default value</a:t>
            </a:r>
            <a:endParaRPr sz="160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3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3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3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Menggunakan Nama Variable Lain</a:t>
            </a:r>
            <a:endParaRPr/>
          </a:p>
        </p:txBody>
      </p:sp>
      <p:sp>
        <p:nvSpPr>
          <p:cNvPr id="1911" name="Google Shape;1911;p32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melakukan destructuring di Array, kita bisa dengan mudah membuat nama variable sesuka kita</a:t>
            </a:r>
            <a:endParaRPr sz="1600"/>
          </a:p>
          <a:p>
            <a:pPr marL="457200" lvl="0" indent="-311150" algn="l" rtl="0">
              <a:spcBef>
                <a:spcPts val="0"/>
              </a:spcBef>
              <a:spcAft>
                <a:spcPts val="0"/>
              </a:spcAft>
              <a:buSzPts val="1300"/>
              <a:buChar char="●"/>
            </a:pPr>
            <a:r>
              <a:rPr lang="id" sz="1600" dirty="0"/>
              <a:t>Namun pada saat melakukan destructuring, kita harus membuat nama variable sama dengan nama property</a:t>
            </a:r>
            <a:endParaRPr sz="1600"/>
          </a:p>
          <a:p>
            <a:pPr marL="457200" lvl="0" indent="-311150" algn="l" rtl="0">
              <a:spcBef>
                <a:spcPts val="0"/>
              </a:spcBef>
              <a:spcAft>
                <a:spcPts val="0"/>
              </a:spcAft>
              <a:buSzPts val="1300"/>
              <a:buChar char="●"/>
            </a:pPr>
            <a:r>
              <a:rPr lang="id" sz="1600" dirty="0"/>
              <a:t>Kita juga bisa menggunakan nama variable lain saat melakukan destructuring object jika kita mau</a:t>
            </a:r>
            <a:endParaRPr sz="160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3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3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Strict Mode</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328"/>
          <p:cNvSpPr txBox="1">
            <a:spLocks noGrp="1"/>
          </p:cNvSpPr>
          <p:nvPr>
            <p:ph type="title"/>
          </p:nvPr>
        </p:nvSpPr>
        <p:spPr>
          <a:xfrm>
            <a:off x="729450" y="119746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Strict Mode</a:t>
            </a:r>
            <a:endParaRPr/>
          </a:p>
        </p:txBody>
      </p:sp>
      <p:sp>
        <p:nvSpPr>
          <p:cNvPr id="1928" name="Google Shape;1928;p328"/>
          <p:cNvSpPr txBox="1">
            <a:spLocks noGrp="1"/>
          </p:cNvSpPr>
          <p:nvPr>
            <p:ph type="body" idx="1"/>
          </p:nvPr>
        </p:nvSpPr>
        <p:spPr>
          <a:xfrm>
            <a:off x="729450" y="1715314"/>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kita menjalankan kode program JavaScript, secara default kode program kita berjalan dalam mode tidak strict, atau istilahnya sloppy mode</a:t>
            </a:r>
            <a:endParaRPr sz="1600"/>
          </a:p>
          <a:p>
            <a:pPr marL="457200" lvl="0" indent="-311150" algn="l" rtl="0">
              <a:spcBef>
                <a:spcPts val="0"/>
              </a:spcBef>
              <a:spcAft>
                <a:spcPts val="0"/>
              </a:spcAft>
              <a:buSzPts val="1300"/>
              <a:buChar char="●"/>
            </a:pPr>
            <a:r>
              <a:rPr lang="id" sz="1600" dirty="0"/>
              <a:t>Pada ECMAScript 5, diperkenalkan mode strict, dimana ketika strict mode dijalankan, maka akan merubah beberapa cara kerja di JavaScript, seperti :</a:t>
            </a:r>
            <a:endParaRPr sz="1600"/>
          </a:p>
          <a:p>
            <a:pPr marL="914400" lvl="1" indent="-298450" algn="l" rtl="0">
              <a:spcBef>
                <a:spcPts val="0"/>
              </a:spcBef>
              <a:spcAft>
                <a:spcPts val="0"/>
              </a:spcAft>
              <a:buSzPts val="1100"/>
              <a:buChar char="○"/>
            </a:pPr>
            <a:r>
              <a:rPr lang="id" sz="1600" dirty="0"/>
              <a:t>Merubah beberapa JavaScript error dari yang tadinya silent error, menjadi throw error (terlihat)</a:t>
            </a:r>
            <a:endParaRPr sz="1600"/>
          </a:p>
          <a:p>
            <a:pPr marL="914400" lvl="1" indent="-298450" algn="l" rtl="0">
              <a:spcBef>
                <a:spcPts val="0"/>
              </a:spcBef>
              <a:spcAft>
                <a:spcPts val="0"/>
              </a:spcAft>
              <a:buSzPts val="1100"/>
              <a:buChar char="○"/>
            </a:pPr>
            <a:r>
              <a:rPr lang="id" sz="1600" dirty="0"/>
              <a:t>Memperbaiki beberapa kesalahan engine JavaScript untuk optimisasi</a:t>
            </a:r>
            <a:endParaRPr sz="1600"/>
          </a:p>
          <a:p>
            <a:pPr marL="914400" lvl="1" indent="-298450" algn="l" rtl="0">
              <a:spcBef>
                <a:spcPts val="0"/>
              </a:spcBef>
              <a:spcAft>
                <a:spcPts val="0"/>
              </a:spcAft>
              <a:buSzPts val="1100"/>
              <a:buChar char="○"/>
            </a:pPr>
            <a:r>
              <a:rPr lang="id" sz="1600" dirty="0"/>
              <a:t>Menolak beberapa kode perintah yang kedepannya akan digunakan di ECMAScript</a:t>
            </a:r>
            <a:endParaRPr sz="1600"/>
          </a:p>
          <a:p>
            <a:pPr marL="457200" lvl="0" indent="-311150" algn="l" rtl="0">
              <a:spcBef>
                <a:spcPts val="0"/>
              </a:spcBef>
              <a:spcAft>
                <a:spcPts val="0"/>
              </a:spcAft>
              <a:buSzPts val="1300"/>
              <a:buChar char="●"/>
            </a:pPr>
            <a:r>
              <a:rPr lang="id" sz="1600" u="sng" dirty="0">
                <a:solidFill>
                  <a:schemeClr val="hlink"/>
                </a:solidFill>
                <a:hlinkClick r:id="rId3"/>
              </a:rPr>
              <a:t>https://developer.mozilla.org/en-US/docs/Web/JavaScript/Reference/Strict_mode/Transitioning_to_strict_mode</a:t>
            </a:r>
            <a:r>
              <a:rPr lang="id" sz="1600" dirty="0"/>
              <a:t> </a:t>
            </a:r>
            <a:endParaRPr sz="160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3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Menyalakan Strict Mode</a:t>
            </a:r>
            <a:endParaRPr/>
          </a:p>
        </p:txBody>
      </p:sp>
      <p:sp>
        <p:nvSpPr>
          <p:cNvPr id="1934" name="Google Shape;1934;p3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menyalakan strict mode, kita bisa menambahkan `use strict` pada baris awal file javascript kita</a:t>
            </a:r>
            <a:endParaRPr/>
          </a:p>
          <a:p>
            <a:pPr marL="457200" lvl="0" indent="-311150" algn="l" rtl="0">
              <a:spcBef>
                <a:spcPts val="0"/>
              </a:spcBef>
              <a:spcAft>
                <a:spcPts val="0"/>
              </a:spcAft>
              <a:buSzPts val="1300"/>
              <a:buChar char="●"/>
            </a:pPr>
            <a:r>
              <a:rPr lang="id"/>
              <a:t>Atau bisa juga ditambahkan di awal function kita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3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Number Notation</a:t>
            </a:r>
            <a:endParaRPr/>
          </a:p>
        </p:txBody>
      </p:sp>
      <p:sp>
        <p:nvSpPr>
          <p:cNvPr id="305" name="Google Shape;305;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JavaScript mendukung number notation, defaultnya ada basis 10, JavaScript juga mendukung binary, hexadecimal dan octal</a:t>
            </a:r>
            <a:endParaRPr/>
          </a:p>
          <a:p>
            <a:pPr marL="457200" lvl="0" indent="-311150" algn="l" rtl="0">
              <a:spcBef>
                <a:spcPts val="0"/>
              </a:spcBef>
              <a:spcAft>
                <a:spcPts val="0"/>
              </a:spcAft>
              <a:buSzPts val="1300"/>
              <a:buChar char="●"/>
            </a:pPr>
            <a:r>
              <a:rPr lang="id"/>
              <a:t>Hexadecimal : 0xFF</a:t>
            </a:r>
            <a:endParaRPr/>
          </a:p>
          <a:p>
            <a:pPr marL="457200" lvl="0" indent="-311150" algn="l" rtl="0">
              <a:spcBef>
                <a:spcPts val="0"/>
              </a:spcBef>
              <a:spcAft>
                <a:spcPts val="0"/>
              </a:spcAft>
              <a:buSzPts val="1300"/>
              <a:buChar char="●"/>
            </a:pPr>
            <a:r>
              <a:rPr lang="id"/>
              <a:t>Binary : 0b10101</a:t>
            </a:r>
            <a:endParaRPr/>
          </a:p>
          <a:p>
            <a:pPr marL="457200" lvl="0" indent="-311150" algn="l" rtl="0">
              <a:spcBef>
                <a:spcPts val="0"/>
              </a:spcBef>
              <a:spcAft>
                <a:spcPts val="0"/>
              </a:spcAft>
              <a:buSzPts val="1300"/>
              <a:buChar char="●"/>
            </a:pPr>
            <a:r>
              <a:rPr lang="id"/>
              <a:t>Octal : 0o10</a:t>
            </a:r>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3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Debugger</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3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Debugger</a:t>
            </a:r>
            <a:endParaRPr/>
          </a:p>
        </p:txBody>
      </p:sp>
      <p:sp>
        <p:nvSpPr>
          <p:cNvPr id="1951" name="Google Shape;1951;p33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Debugger digunakan untuk melakukan proses debugging</a:t>
            </a:r>
            <a:endParaRPr sz="1600"/>
          </a:p>
          <a:p>
            <a:pPr marL="457200" lvl="0" indent="-311150" algn="l" rtl="0">
              <a:spcBef>
                <a:spcPts val="0"/>
              </a:spcBef>
              <a:spcAft>
                <a:spcPts val="0"/>
              </a:spcAft>
              <a:buSzPts val="1300"/>
              <a:buChar char="●"/>
            </a:pPr>
            <a:r>
              <a:rPr lang="id" sz="1600" dirty="0"/>
              <a:t>Debugging adalah proses mencari bug (masalah) yang biasa terjadi di kode program kita</a:t>
            </a:r>
            <a:endParaRPr sz="1600"/>
          </a:p>
          <a:p>
            <a:pPr marL="457200" lvl="0" indent="-311150" algn="l" rtl="0">
              <a:spcBef>
                <a:spcPts val="0"/>
              </a:spcBef>
              <a:spcAft>
                <a:spcPts val="0"/>
              </a:spcAft>
              <a:buSzPts val="1300"/>
              <a:buChar char="●"/>
            </a:pPr>
            <a:r>
              <a:rPr lang="id" sz="1600" dirty="0"/>
              <a:t>Dengan debugger kita bisa menghentikan kode program di posisi yang kita inginkan (breakpoint), lalu melihat semua isi variable yang ada pada saat kode program sedang berhenti</a:t>
            </a:r>
            <a:endParaRPr sz="16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3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600"/>
              <a:t>Tipe Data Boolean</a:t>
            </a:r>
            <a:endParaRPr sz="1600"/>
          </a:p>
        </p:txBody>
      </p:sp>
      <p:sp>
        <p:nvSpPr>
          <p:cNvPr id="316" name="Google Shape;316;p5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a:t>Tipe data boolean adalah tipe data yang berisikan data kebenaran, artinya hanya ada dua data, benar dan salah (yes atau no)</a:t>
            </a:r>
            <a:endParaRPr sz="1600"/>
          </a:p>
          <a:p>
            <a:pPr marL="457200" lvl="0" indent="-311150" algn="l" rtl="0">
              <a:spcBef>
                <a:spcPts val="0"/>
              </a:spcBef>
              <a:spcAft>
                <a:spcPts val="0"/>
              </a:spcAft>
              <a:buSzPts val="1300"/>
              <a:buChar char="●"/>
            </a:pPr>
            <a:r>
              <a:rPr lang="id" sz="1600"/>
              <a:t>Benar di representasikan dengan kata kunci true, dan salah direpresentasikan dengan kata kunci false</a:t>
            </a:r>
            <a:endParaRPr sz="1600"/>
          </a:p>
          <a:p>
            <a:pPr marL="457200" lvl="0" indent="-311150" algn="l" rtl="0">
              <a:spcBef>
                <a:spcPts val="0"/>
              </a:spcBef>
              <a:spcAft>
                <a:spcPts val="0"/>
              </a:spcAft>
              <a:buSzPts val="1300"/>
              <a:buChar char="●"/>
            </a:pPr>
            <a:r>
              <a:rPr lang="id" sz="1600"/>
              <a:t>Walaupun tipe data boolean merupakan tipe data yang sangat sederhana, tapi tipe data boolean akan banyak digunakan di berbagai fitur pemrograman</a:t>
            </a:r>
            <a:endParaRPr sz="16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333" name="Google Shape;333;p5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Tipe data string atau text adalah tipe data yang berisikan kumpulan kosong atau lebih karakter</a:t>
            </a:r>
            <a:endParaRPr sz="1600"/>
          </a:p>
          <a:p>
            <a:pPr marL="457200" lvl="0" indent="-311150" algn="l" rtl="0">
              <a:spcBef>
                <a:spcPts val="0"/>
              </a:spcBef>
              <a:spcAft>
                <a:spcPts val="0"/>
              </a:spcAft>
              <a:buSzPts val="1300"/>
              <a:buChar char="●"/>
            </a:pPr>
            <a:r>
              <a:rPr lang="id" sz="1600" dirty="0"/>
              <a:t>Sebelumnya kita sudah pernah menggunakan string ketika membuat program hello world.</a:t>
            </a:r>
            <a:endParaRPr sz="1600"/>
          </a:p>
          <a:p>
            <a:pPr marL="457200" lvl="0" indent="-311150" algn="l" rtl="0">
              <a:spcBef>
                <a:spcPts val="0"/>
              </a:spcBef>
              <a:spcAft>
                <a:spcPts val="0"/>
              </a:spcAft>
              <a:buSzPts val="1300"/>
              <a:buChar char="●"/>
            </a:pPr>
            <a:r>
              <a:rPr lang="id" sz="1600" dirty="0"/>
              <a:t>Di JavaScript, untuk membuat data dengan tipe string, kita perlu menggunakan “ (petik dua) atau ‘ (petik satu) sebelum dan setelah isi text nya</a:t>
            </a:r>
            <a:endParaRPr sz="16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Menambah String</a:t>
            </a:r>
            <a:endParaRPr/>
          </a:p>
        </p:txBody>
      </p:sp>
      <p:sp>
        <p:nvSpPr>
          <p:cNvPr id="345" name="Google Shape;345;p5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Data string bisa digabung menggunakan operator + (plus)</a:t>
            </a: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lvl="0"/>
            <a:r>
              <a:rPr lang="id-ID" b="1" dirty="0" smtClean="0"/>
              <a:t>Abstraksi &amp; komposisi</a:t>
            </a:r>
            <a:r>
              <a:rPr lang="id-ID" dirty="0" smtClean="0"/>
              <a:t/>
            </a:r>
            <a:br>
              <a:rPr lang="id-ID" dirty="0" smtClean="0"/>
            </a:br>
            <a:r>
              <a:rPr lang="id-ID" dirty="0" smtClean="0"/>
              <a:t>Cara membuat ulang fungsi, modul, kelas — memungkinkan reuse kode dan struktur program besar.</a:t>
            </a:r>
          </a:p>
          <a:p>
            <a:pPr lvl="0"/>
            <a:r>
              <a:rPr lang="id-ID" b="1" dirty="0" smtClean="0"/>
              <a:t>I/O dan interaksi dengan lingkungan</a:t>
            </a:r>
            <a:r>
              <a:rPr lang="id-ID" dirty="0" smtClean="0"/>
              <a:t/>
            </a:r>
            <a:br>
              <a:rPr lang="id-ID" dirty="0" smtClean="0"/>
            </a:br>
            <a:r>
              <a:rPr lang="id-ID" dirty="0" smtClean="0"/>
              <a:t>Kemampuan membaca/menulis file, input pengguna, jaringan, atau akses perangkat keras.</a:t>
            </a:r>
          </a:p>
          <a:p>
            <a:pPr lvl="0"/>
            <a:r>
              <a:rPr lang="id-ID" b="1" dirty="0" smtClean="0"/>
              <a:t>Implementasi yang bisa dieksekusi</a:t>
            </a:r>
            <a:r>
              <a:rPr lang="id-ID" dirty="0" smtClean="0"/>
              <a:t/>
            </a:r>
            <a:br>
              <a:rPr lang="id-ID" dirty="0" smtClean="0"/>
            </a:br>
            <a:r>
              <a:rPr lang="id-ID" dirty="0" smtClean="0"/>
              <a:t>Ada compiler atau interpreter (atau transpiler) yang menerjemahkan kode menjadi sesuatu yang mesin (atau runtime) bisa jalankan.</a:t>
            </a:r>
          </a:p>
          <a:p>
            <a:pPr lvl="0"/>
            <a:r>
              <a:rPr lang="id-ID" b="1" dirty="0" smtClean="0"/>
              <a:t>Kemampuan komputasi (expressiveness)</a:t>
            </a:r>
            <a:r>
              <a:rPr lang="id-ID" dirty="0" smtClean="0"/>
              <a:t/>
            </a:r>
            <a:br>
              <a:rPr lang="id-ID" dirty="0" smtClean="0"/>
            </a:br>
            <a:r>
              <a:rPr lang="id-ID" dirty="0" smtClean="0"/>
              <a:t>Bisa mengekspresikan algoritma umum — banyak bahasa umum bersifat </a:t>
            </a:r>
            <a:r>
              <a:rPr lang="id-ID" i="1" dirty="0" smtClean="0"/>
              <a:t>Turing-complete</a:t>
            </a:r>
            <a:r>
              <a:rPr lang="id-ID" dirty="0" smtClean="0"/>
              <a:t> (teoretis mampu mengeksekusi semua komputasi yang mungkin), walau beberapa DSL intentionally tidak Turing-complete.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381" name="Google Shape;381;p6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Variable adalah tempat untuk menyimpan data</a:t>
            </a:r>
            <a:endParaRPr sz="1600"/>
          </a:p>
          <a:p>
            <a:pPr marL="457200" lvl="0" indent="-311150" algn="l" rtl="0">
              <a:spcBef>
                <a:spcPts val="0"/>
              </a:spcBef>
              <a:spcAft>
                <a:spcPts val="0"/>
              </a:spcAft>
              <a:buSzPts val="1300"/>
              <a:buChar char="●"/>
            </a:pPr>
            <a:r>
              <a:rPr lang="id" sz="1600" dirty="0"/>
              <a:t>Dengan menyimpan data di variable, kita bisa menggunakannya lagi dengan menyebutkan nama variable nya</a:t>
            </a:r>
            <a:endParaRPr sz="1600"/>
          </a:p>
          <a:p>
            <a:pPr marL="457200" lvl="0" indent="-311150" algn="l" rtl="0">
              <a:spcBef>
                <a:spcPts val="0"/>
              </a:spcBef>
              <a:spcAft>
                <a:spcPts val="0"/>
              </a:spcAft>
              <a:buSzPts val="1300"/>
              <a:buChar char="●"/>
            </a:pPr>
            <a:r>
              <a:rPr lang="id" sz="1600" dirty="0"/>
              <a:t>Untuk membuat variable di JavaScript, kita bisa menggunakan kata kunci var diikuti dengan nama variable nya</a:t>
            </a:r>
            <a:endParaRPr sz="1600"/>
          </a:p>
          <a:p>
            <a:pPr marL="457200" lvl="0" indent="-311150" algn="l" rtl="0">
              <a:spcBef>
                <a:spcPts val="0"/>
              </a:spcBef>
              <a:spcAft>
                <a:spcPts val="0"/>
              </a:spcAft>
              <a:buSzPts val="1300"/>
              <a:buChar char="●"/>
            </a:pPr>
            <a:r>
              <a:rPr lang="id" sz="1600" dirty="0"/>
              <a:t>JavaScript adalah dynamic language, artinya variable di JavaScript tidak terpaku harus menggunakan satu tipe data, kita bisa mengubah-ubah tipe data di variable yang sama</a:t>
            </a:r>
            <a:endParaRPr sz="16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Value di Variable</a:t>
            </a:r>
            <a:endParaRPr/>
          </a:p>
        </p:txBody>
      </p:sp>
      <p:sp>
        <p:nvSpPr>
          <p:cNvPr id="393" name="Google Shape;393;p6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Setelah variable di deklarasikan, kita bisa mengubah value atau nilai di dalam variable tersebut</a:t>
            </a:r>
            <a:endParaRPr sz="1600"/>
          </a:p>
          <a:p>
            <a:pPr marL="457200" lvl="0" indent="-311150" algn="l" rtl="0">
              <a:spcBef>
                <a:spcPts val="0"/>
              </a:spcBef>
              <a:spcAft>
                <a:spcPts val="0"/>
              </a:spcAft>
              <a:buSzPts val="1300"/>
              <a:buChar char="●"/>
            </a:pPr>
            <a:r>
              <a:rPr lang="id" sz="1600" dirty="0"/>
              <a:t>Untuk mengubahnya, kita bisa menggunakan perintah nama variable diikuti dengan tanda = (sama dengan) lalu diikuti dengan value atau nilai nya</a:t>
            </a:r>
            <a:endParaRPr sz="16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Variable Langsung Dengan Value</a:t>
            </a:r>
            <a:endParaRPr/>
          </a:p>
        </p:txBody>
      </p:sp>
      <p:sp>
        <p:nvSpPr>
          <p:cNvPr id="405" name="Google Shape;405;p6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Di JavaScript juga kita bisa mendeklarasikan sebuah variable, langsung dengan isi value nya</a:t>
            </a:r>
            <a:endParaRPr sz="1600"/>
          </a:p>
          <a:p>
            <a:pPr marL="457200" lvl="0" indent="-311150" algn="l" rtl="0">
              <a:spcBef>
                <a:spcPts val="0"/>
              </a:spcBef>
              <a:spcAft>
                <a:spcPts val="0"/>
              </a:spcAft>
              <a:buSzPts val="1300"/>
              <a:buChar char="●"/>
            </a:pPr>
            <a:r>
              <a:rPr lang="id" sz="1600" dirty="0"/>
              <a:t>Caranya kita bisa menggunakan kata kunci var, diikuti nama variable, lalu diikuti dengan tanda = (sama dengan), dan di ikuti dengan value atau nilai nya</a:t>
            </a:r>
            <a:endParaRPr sz="16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Variable</a:t>
            </a:r>
            <a:endParaRPr/>
          </a:p>
        </p:txBody>
      </p:sp>
      <p:sp>
        <p:nvSpPr>
          <p:cNvPr id="417" name="Google Shape;417;p6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Salah satu keuntungan menggunakan variable adalah variable bisa digunakan kembali</a:t>
            </a:r>
            <a:endParaRPr sz="2000"/>
          </a:p>
          <a:p>
            <a:pPr marL="457200" lvl="0" indent="-311150" algn="l" rtl="0">
              <a:spcBef>
                <a:spcPts val="0"/>
              </a:spcBef>
              <a:spcAft>
                <a:spcPts val="0"/>
              </a:spcAft>
              <a:buSzPts val="1300"/>
              <a:buChar char="●"/>
            </a:pPr>
            <a:r>
              <a:rPr lang="id" sz="2000" dirty="0"/>
              <a:t>Hal ini akan mempermudah ketika membutuhkan data yang sama berkali-kali</a:t>
            </a:r>
            <a:endParaRPr sz="2000"/>
          </a:p>
          <a:p>
            <a:pPr marL="457200" lvl="0" indent="-311150" algn="l" rtl="0">
              <a:spcBef>
                <a:spcPts val="0"/>
              </a:spcBef>
              <a:spcAft>
                <a:spcPts val="0"/>
              </a:spcAft>
              <a:buSzPts val="1300"/>
              <a:buChar char="●"/>
            </a:pPr>
            <a:r>
              <a:rPr lang="id" sz="2000" dirty="0"/>
              <a:t>Untuk mengakses variable, kita cukup menyebutkan nama variable nya</a:t>
            </a:r>
            <a:endParaRPr sz="20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let dan const</a:t>
            </a:r>
            <a:endParaRPr/>
          </a:p>
        </p:txBody>
      </p:sp>
      <p:sp>
        <p:nvSpPr>
          <p:cNvPr id="429" name="Google Shape;429;p7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 tahun 2015, kata kunci untuk membuat variable hanya bisa menggunakan kata kunci var</a:t>
            </a:r>
            <a:endParaRPr sz="1600"/>
          </a:p>
          <a:p>
            <a:pPr marL="457200" lvl="0" indent="-311150" algn="l" rtl="0">
              <a:spcBef>
                <a:spcPts val="0"/>
              </a:spcBef>
              <a:spcAft>
                <a:spcPts val="0"/>
              </a:spcAft>
              <a:buSzPts val="1300"/>
              <a:buChar char="●"/>
            </a:pPr>
            <a:r>
              <a:rPr lang="id" sz="1600" dirty="0"/>
              <a:t>Namun tahun 2015 sejak versi ECMAScript 2015, diperkenalkan kata kunci baru untuk membuat variable, let dan const</a:t>
            </a:r>
            <a:endParaRPr sz="1600"/>
          </a:p>
          <a:p>
            <a:pPr marL="457200" lvl="0" indent="-311150" algn="l" rtl="0">
              <a:spcBef>
                <a:spcPts val="0"/>
              </a:spcBef>
              <a:spcAft>
                <a:spcPts val="0"/>
              </a:spcAft>
              <a:buSzPts val="1300"/>
              <a:buChar char="●"/>
            </a:pPr>
            <a:r>
              <a:rPr lang="id" sz="1600" dirty="0"/>
              <a:t>JavaScript sekarang tidak direkomendasikan lagi menggunakan kata kunci var untuk membuat variable, namun diganti dengan let, hal ini dikarenakan ada masalah dari desain awal var (akan kita bahas di chapter tersendiri)</a:t>
            </a:r>
            <a:endParaRPr sz="16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const</a:t>
            </a:r>
            <a:endParaRPr/>
          </a:p>
        </p:txBody>
      </p:sp>
      <p:sp>
        <p:nvSpPr>
          <p:cNvPr id="441" name="Google Shape;441;p7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Kata kunci let itu seperti kata kunci var, dimana data di variable tersebut bisa diubah-ubah sesuka kita</a:t>
            </a:r>
            <a:endParaRPr sz="1600"/>
          </a:p>
          <a:p>
            <a:pPr marL="457200" lvl="0" indent="-311150" algn="l" rtl="0">
              <a:spcBef>
                <a:spcPts val="0"/>
              </a:spcBef>
              <a:spcAft>
                <a:spcPts val="0"/>
              </a:spcAft>
              <a:buSzPts val="1300"/>
              <a:buChar char="●"/>
            </a:pPr>
            <a:r>
              <a:rPr lang="id" sz="1600" dirty="0"/>
              <a:t>Sedangkan kata kunci const berbeda, ketika sebuah variable sudah diisi di variable const, maka variable tersebut tidak bisa diubah lagi value nya</a:t>
            </a:r>
            <a:endParaRPr sz="1600"/>
          </a:p>
          <a:p>
            <a:pPr marL="457200" lvl="0" indent="-311150" algn="l" rtl="0">
              <a:spcBef>
                <a:spcPts val="0"/>
              </a:spcBef>
              <a:spcAft>
                <a:spcPts val="0"/>
              </a:spcAft>
              <a:buSzPts val="1300"/>
              <a:buChar char="●"/>
            </a:pPr>
            <a:r>
              <a:rPr lang="id" sz="1600" dirty="0"/>
              <a:t>Variable sejenis ini kadang dibilang juga constant</a:t>
            </a:r>
            <a:endParaRPr sz="16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Matematika</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Matematika</a:t>
            </a:r>
            <a:endParaRPr/>
          </a:p>
        </p:txBody>
      </p:sp>
      <p:sp>
        <p:nvSpPr>
          <p:cNvPr id="458" name="Google Shape;458;p7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JavaScript mendukung banyak sekali operator Matematika untuk tipe data Number, seperti :</a:t>
            </a:r>
            <a:endParaRPr sz="1600"/>
          </a:p>
          <a:p>
            <a:pPr marL="457200" lvl="0" indent="-311150" algn="l" rtl="0">
              <a:spcBef>
                <a:spcPts val="0"/>
              </a:spcBef>
              <a:spcAft>
                <a:spcPts val="0"/>
              </a:spcAft>
              <a:buSzPts val="1300"/>
              <a:buChar char="●"/>
            </a:pPr>
            <a:r>
              <a:rPr lang="id" sz="1600" dirty="0"/>
              <a:t>Operator Aritmatika</a:t>
            </a:r>
            <a:endParaRPr sz="1600"/>
          </a:p>
          <a:p>
            <a:pPr marL="457200" lvl="0" indent="-311150" algn="l" rtl="0">
              <a:spcBef>
                <a:spcPts val="0"/>
              </a:spcBef>
              <a:spcAft>
                <a:spcPts val="0"/>
              </a:spcAft>
              <a:buSzPts val="1300"/>
              <a:buChar char="●"/>
            </a:pPr>
            <a:r>
              <a:rPr lang="id" sz="1600" dirty="0"/>
              <a:t>Operator Augmented Assignments</a:t>
            </a:r>
            <a:endParaRPr sz="1600"/>
          </a:p>
          <a:p>
            <a:pPr marL="457200" lvl="0" indent="-311150" algn="l" rtl="0">
              <a:spcBef>
                <a:spcPts val="0"/>
              </a:spcBef>
              <a:spcAft>
                <a:spcPts val="0"/>
              </a:spcAft>
              <a:buSzPts val="1300"/>
              <a:buChar char="●"/>
            </a:pPr>
            <a:r>
              <a:rPr lang="id" sz="1600" dirty="0"/>
              <a:t>Operator Unary</a:t>
            </a:r>
            <a:endParaRPr sz="1600"/>
          </a:p>
          <a:p>
            <a:pPr marL="457200" lvl="0" indent="-311150" algn="l" rtl="0">
              <a:spcBef>
                <a:spcPts val="0"/>
              </a:spcBef>
              <a:spcAft>
                <a:spcPts val="0"/>
              </a:spcAft>
              <a:buSzPts val="1300"/>
              <a:buChar char="●"/>
            </a:pPr>
            <a:r>
              <a:rPr lang="id" sz="1600" dirty="0"/>
              <a:t>Dan lain-lain</a:t>
            </a:r>
            <a:endParaRPr sz="16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6"/>
          <p:cNvSpPr txBox="1">
            <a:spLocks noGrp="1"/>
          </p:cNvSpPr>
          <p:nvPr>
            <p:ph type="title"/>
          </p:nvPr>
        </p:nvSpPr>
        <p:spPr>
          <a:xfrm>
            <a:off x="740467" y="21696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Aritmatika</a:t>
            </a:r>
            <a:endParaRPr/>
          </a:p>
        </p:txBody>
      </p:sp>
      <p:graphicFrame>
        <p:nvGraphicFramePr>
          <p:cNvPr id="464" name="Google Shape;464;p76"/>
          <p:cNvGraphicFramePr/>
          <p:nvPr/>
        </p:nvGraphicFramePr>
        <p:xfrm>
          <a:off x="484741" y="1216198"/>
          <a:ext cx="8031298" cy="3201569"/>
        </p:xfrm>
        <a:graphic>
          <a:graphicData uri="http://schemas.openxmlformats.org/drawingml/2006/table">
            <a:tbl>
              <a:tblPr>
                <a:noFill/>
                <a:tableStyleId>{B9D7F3FD-F1C5-45F3-AAD3-0EEFAD180BC3}</a:tableStyleId>
              </a:tblPr>
              <a:tblGrid>
                <a:gridCol w="4015649"/>
                <a:gridCol w="4015649"/>
              </a:tblGrid>
              <a:tr h="457367">
                <a:tc>
                  <a:txBody>
                    <a:bodyPr/>
                    <a:lstStyle/>
                    <a:p>
                      <a:pPr marL="0" lvl="0" indent="0" algn="l" rtl="0">
                        <a:spcBef>
                          <a:spcPts val="0"/>
                        </a:spcBef>
                        <a:spcAft>
                          <a:spcPts val="0"/>
                        </a:spcAft>
                        <a:buNone/>
                      </a:pPr>
                      <a:r>
                        <a:rPr lang="id" dirty="0"/>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457367">
                <a:tc>
                  <a:txBody>
                    <a:bodyPr/>
                    <a:lstStyle/>
                    <a:p>
                      <a:pPr marL="0" lvl="0" indent="0" algn="l" rtl="0">
                        <a:spcBef>
                          <a:spcPts val="0"/>
                        </a:spcBef>
                        <a:spcAft>
                          <a:spcPts val="0"/>
                        </a:spcAft>
                        <a:buNone/>
                      </a:pPr>
                      <a:r>
                        <a:rPr lang="id" dirty="0"/>
                        <a:t>+</a:t>
                      </a:r>
                      <a:endParaRPr/>
                    </a:p>
                  </a:txBody>
                  <a:tcPr marL="91425" marR="91425" marT="91425" marB="91425"/>
                </a:tc>
                <a:tc>
                  <a:txBody>
                    <a:bodyPr/>
                    <a:lstStyle/>
                    <a:p>
                      <a:pPr marL="0" lvl="0" indent="0" algn="l" rtl="0">
                        <a:spcBef>
                          <a:spcPts val="0"/>
                        </a:spcBef>
                        <a:spcAft>
                          <a:spcPts val="0"/>
                        </a:spcAft>
                        <a:buNone/>
                      </a:pPr>
                      <a:r>
                        <a:rPr lang="id"/>
                        <a:t>Pertambahan</a:t>
                      </a:r>
                      <a:endParaRPr/>
                    </a:p>
                  </a:txBody>
                  <a:tcPr marL="91425" marR="91425" marT="91425" marB="91425"/>
                </a:tc>
              </a:tr>
              <a:tr h="457367">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Pengurangan</a:t>
                      </a:r>
                      <a:endParaRPr/>
                    </a:p>
                  </a:txBody>
                  <a:tcPr marL="91425" marR="91425" marT="91425" marB="91425"/>
                </a:tc>
              </a:tr>
              <a:tr h="457367">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Perkalian</a:t>
                      </a:r>
                      <a:endParaRPr/>
                    </a:p>
                  </a:txBody>
                  <a:tcPr marL="91425" marR="91425" marT="91425" marB="91425"/>
                </a:tc>
              </a:tr>
              <a:tr h="457367">
                <a:tc>
                  <a:txBody>
                    <a:bodyPr/>
                    <a:lstStyle/>
                    <a:p>
                      <a:pPr marL="0" lvl="0" indent="0" algn="l" rtl="0">
                        <a:spcBef>
                          <a:spcPts val="0"/>
                        </a:spcBef>
                        <a:spcAft>
                          <a:spcPts val="0"/>
                        </a:spcAft>
                        <a:buNone/>
                      </a:pPr>
                      <a:r>
                        <a:rPr lang="id"/>
                        <a:t>** </a:t>
                      </a:r>
                      <a:endParaRPr/>
                    </a:p>
                  </a:txBody>
                  <a:tcPr marL="91425" marR="91425" marT="91425" marB="91425"/>
                </a:tc>
                <a:tc>
                  <a:txBody>
                    <a:bodyPr/>
                    <a:lstStyle/>
                    <a:p>
                      <a:pPr marL="0" lvl="0" indent="0" algn="l" rtl="0">
                        <a:spcBef>
                          <a:spcPts val="0"/>
                        </a:spcBef>
                        <a:spcAft>
                          <a:spcPts val="0"/>
                        </a:spcAft>
                        <a:buNone/>
                      </a:pPr>
                      <a:r>
                        <a:rPr lang="id"/>
                        <a:t>Exponensial</a:t>
                      </a:r>
                      <a:endParaRPr/>
                    </a:p>
                  </a:txBody>
                  <a:tcPr marL="91425" marR="91425" marT="91425" marB="91425"/>
                </a:tc>
              </a:tr>
              <a:tr h="457367">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Pembagian</a:t>
                      </a:r>
                      <a:endParaRPr/>
                    </a:p>
                  </a:txBody>
                  <a:tcPr marL="91425" marR="91425" marT="91425" marB="91425"/>
                </a:tc>
              </a:tr>
              <a:tr h="457367">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dirty="0"/>
                        <a:t>Sisa Bagi</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8"/>
          <p:cNvSpPr txBox="1">
            <a:spLocks noGrp="1"/>
          </p:cNvSpPr>
          <p:nvPr>
            <p:ph type="title"/>
          </p:nvPr>
        </p:nvSpPr>
        <p:spPr>
          <a:xfrm>
            <a:off x="718433" y="25001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Augmented Assignments</a:t>
            </a:r>
            <a:endParaRPr/>
          </a:p>
        </p:txBody>
      </p:sp>
      <p:graphicFrame>
        <p:nvGraphicFramePr>
          <p:cNvPr id="476" name="Google Shape;476;p78"/>
          <p:cNvGraphicFramePr/>
          <p:nvPr/>
        </p:nvGraphicFramePr>
        <p:xfrm>
          <a:off x="974534" y="1387347"/>
          <a:ext cx="7239000" cy="320019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dirty="0"/>
                        <a:t>Operator Matematika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 Augmented Assigments</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result = result + 10</a:t>
                      </a:r>
                      <a:endParaRPr/>
                    </a:p>
                  </a:txBody>
                  <a:tcPr marL="91425" marR="91425" marT="91425" marB="91425"/>
                </a:tc>
                <a:tc>
                  <a:txBody>
                    <a:bodyPr/>
                    <a:lstStyle/>
                    <a:p>
                      <a:pPr marL="0" lvl="0" indent="0" algn="l" rtl="0">
                        <a:spcBef>
                          <a:spcPts val="0"/>
                        </a:spcBef>
                        <a:spcAft>
                          <a:spcPts val="0"/>
                        </a:spcAft>
                        <a:buNone/>
                      </a:pPr>
                      <a:r>
                        <a:rPr lang="id"/>
                        <a:t>result += 10</a:t>
                      </a:r>
                      <a:endParaRPr/>
                    </a:p>
                  </a:txBody>
                  <a:tcPr marL="91425" marR="91425" marT="91425" marB="91425"/>
                </a:tc>
              </a:tr>
              <a:tr h="381000">
                <a:tc>
                  <a:txBody>
                    <a:bodyPr/>
                    <a:lstStyle/>
                    <a:p>
                      <a:pPr marL="0" lvl="0" indent="0" algn="l" rtl="0">
                        <a:spcBef>
                          <a:spcPts val="0"/>
                        </a:spcBef>
                        <a:spcAft>
                          <a:spcPts val="0"/>
                        </a:spcAft>
                        <a:buNone/>
                      </a:pPr>
                      <a:r>
                        <a:rPr lang="id"/>
                        <a:t>result = result - 10</a:t>
                      </a:r>
                      <a:endParaRPr/>
                    </a:p>
                  </a:txBody>
                  <a:tcPr marL="91425" marR="91425" marT="91425" marB="91425"/>
                </a:tc>
                <a:tc>
                  <a:txBody>
                    <a:bodyPr/>
                    <a:lstStyle/>
                    <a:p>
                      <a:pPr marL="0" lvl="0" indent="0" algn="l" rtl="0">
                        <a:spcBef>
                          <a:spcPts val="0"/>
                        </a:spcBef>
                        <a:spcAft>
                          <a:spcPts val="0"/>
                        </a:spcAft>
                        <a:buNone/>
                      </a:pPr>
                      <a:r>
                        <a:rPr lang="id"/>
                        <a:t>result -= 10</a:t>
                      </a:r>
                      <a:endParaRPr/>
                    </a:p>
                  </a:txBody>
                  <a:tcPr marL="91425" marR="91425" marT="91425" marB="91425"/>
                </a:tc>
              </a:tr>
              <a:tr h="381000">
                <a:tc>
                  <a:txBody>
                    <a:bodyPr/>
                    <a:lstStyle/>
                    <a:p>
                      <a:pPr marL="0" lvl="0" indent="0" algn="l" rtl="0">
                        <a:spcBef>
                          <a:spcPts val="0"/>
                        </a:spcBef>
                        <a:spcAft>
                          <a:spcPts val="0"/>
                        </a:spcAft>
                        <a:buNone/>
                      </a:pPr>
                      <a:r>
                        <a:rPr lang="id"/>
                        <a:t>result = result * 10</a:t>
                      </a:r>
                      <a:endParaRPr/>
                    </a:p>
                  </a:txBody>
                  <a:tcPr marL="91425" marR="91425" marT="91425" marB="91425"/>
                </a:tc>
                <a:tc>
                  <a:txBody>
                    <a:bodyPr/>
                    <a:lstStyle/>
                    <a:p>
                      <a:pPr marL="0" lvl="0" indent="0" algn="l" rtl="0">
                        <a:spcBef>
                          <a:spcPts val="0"/>
                        </a:spcBef>
                        <a:spcAft>
                          <a:spcPts val="0"/>
                        </a:spcAft>
                        <a:buNone/>
                      </a:pPr>
                      <a:r>
                        <a:rPr lang="id"/>
                        <a:t>result *= 10</a:t>
                      </a:r>
                      <a:endParaRPr/>
                    </a:p>
                  </a:txBody>
                  <a:tcPr marL="91425" marR="91425" marT="91425" marB="91425"/>
                </a:tc>
              </a:tr>
              <a:tr h="381000">
                <a:tc>
                  <a:txBody>
                    <a:bodyPr/>
                    <a:lstStyle/>
                    <a:p>
                      <a:pPr marL="0" lvl="0" indent="0" algn="l" rtl="0">
                        <a:spcBef>
                          <a:spcPts val="0"/>
                        </a:spcBef>
                        <a:spcAft>
                          <a:spcPts val="0"/>
                        </a:spcAft>
                        <a:buNone/>
                      </a:pPr>
                      <a:r>
                        <a:rPr lang="id"/>
                        <a:t>result = result ** 10</a:t>
                      </a:r>
                      <a:endParaRPr/>
                    </a:p>
                  </a:txBody>
                  <a:tcPr marL="91425" marR="91425" marT="91425" marB="91425"/>
                </a:tc>
                <a:tc>
                  <a:txBody>
                    <a:bodyPr/>
                    <a:lstStyle/>
                    <a:p>
                      <a:pPr marL="0" lvl="0" indent="0" algn="l" rtl="0">
                        <a:spcBef>
                          <a:spcPts val="0"/>
                        </a:spcBef>
                        <a:spcAft>
                          <a:spcPts val="0"/>
                        </a:spcAft>
                        <a:buNone/>
                      </a:pPr>
                      <a:r>
                        <a:rPr lang="id"/>
                        <a:t>result **= 10</a:t>
                      </a:r>
                      <a:endParaRPr/>
                    </a:p>
                  </a:txBody>
                  <a:tcPr marL="91425" marR="91425" marT="91425" marB="91425"/>
                </a:tc>
              </a:tr>
              <a:tr h="381000">
                <a:tc>
                  <a:txBody>
                    <a:bodyPr/>
                    <a:lstStyle/>
                    <a:p>
                      <a:pPr marL="0" lvl="0" indent="0" algn="l" rtl="0">
                        <a:spcBef>
                          <a:spcPts val="0"/>
                        </a:spcBef>
                        <a:spcAft>
                          <a:spcPts val="0"/>
                        </a:spcAft>
                        <a:buNone/>
                      </a:pPr>
                      <a:r>
                        <a:rPr lang="id"/>
                        <a:t>result = result / 10</a:t>
                      </a:r>
                      <a:endParaRPr/>
                    </a:p>
                  </a:txBody>
                  <a:tcPr marL="91425" marR="91425" marT="91425" marB="91425"/>
                </a:tc>
                <a:tc>
                  <a:txBody>
                    <a:bodyPr/>
                    <a:lstStyle/>
                    <a:p>
                      <a:pPr marL="0" lvl="0" indent="0" algn="l" rtl="0">
                        <a:spcBef>
                          <a:spcPts val="0"/>
                        </a:spcBef>
                        <a:spcAft>
                          <a:spcPts val="0"/>
                        </a:spcAft>
                        <a:buNone/>
                      </a:pPr>
                      <a:r>
                        <a:rPr lang="id"/>
                        <a:t>result /= 10</a:t>
                      </a:r>
                      <a:endParaRPr/>
                    </a:p>
                  </a:txBody>
                  <a:tcPr marL="91425" marR="91425" marT="91425" marB="91425"/>
                </a:tc>
              </a:tr>
              <a:tr h="381000">
                <a:tc>
                  <a:txBody>
                    <a:bodyPr/>
                    <a:lstStyle/>
                    <a:p>
                      <a:pPr marL="0" lvl="0" indent="0" algn="l" rtl="0">
                        <a:spcBef>
                          <a:spcPts val="0"/>
                        </a:spcBef>
                        <a:spcAft>
                          <a:spcPts val="0"/>
                        </a:spcAft>
                        <a:buNone/>
                      </a:pPr>
                      <a:r>
                        <a:rPr lang="id"/>
                        <a:t>result = result % 10</a:t>
                      </a:r>
                      <a:endParaRPr/>
                    </a:p>
                  </a:txBody>
                  <a:tcPr marL="91425" marR="91425" marT="91425" marB="91425"/>
                </a:tc>
                <a:tc>
                  <a:txBody>
                    <a:bodyPr/>
                    <a:lstStyle/>
                    <a:p>
                      <a:pPr marL="0" lvl="0" indent="0" algn="l" rtl="0">
                        <a:spcBef>
                          <a:spcPts val="0"/>
                        </a:spcBef>
                        <a:spcAft>
                          <a:spcPts val="0"/>
                        </a:spcAft>
                        <a:buNone/>
                      </a:pPr>
                      <a:r>
                        <a:rPr lang="id" dirty="0"/>
                        <a:t>result %= 10</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id-ID" dirty="0" smtClean="0"/>
              <a:t>Catatan: ada juga </a:t>
            </a:r>
            <a:r>
              <a:rPr lang="id-ID" i="1" dirty="0" smtClean="0"/>
              <a:t>bahasa domain-specific</a:t>
            </a:r>
            <a:r>
              <a:rPr lang="id-ID" dirty="0" smtClean="0"/>
              <a:t> (DSL) yang memenuhi beberapa syarat di atas tapi hanya untuk domain terbatas (mis. SQL, regex engine, shader language). Dan ada markup seperti HTML yang bukan bahasa pemrograman karena tidak mengekspresikan alur komputasi.</a:t>
            </a:r>
          </a:p>
          <a:p>
            <a:endParaRPr lang="id-ID"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7239000" cy="228585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Menandakan nilai positif</a:t>
                      </a:r>
                      <a:endParaRPr/>
                    </a:p>
                  </a:txBody>
                  <a:tcPr marL="91425" marR="91425" marT="91425" marB="91425"/>
                </a:tc>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Menandakan nilai negatif</a:t>
                      </a:r>
                      <a:endParaRPr/>
                    </a:p>
                  </a:txBody>
                  <a:tcPr marL="91425" marR="91425" marT="91425" marB="91425"/>
                </a:tc>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Increment, menaikkan 1 angka</a:t>
                      </a:r>
                      <a:endParaRPr/>
                    </a:p>
                  </a:txBody>
                  <a:tcPr marL="91425" marR="91425" marT="91425" marB="91425"/>
                </a:tc>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Decrement, menurunkan 1 angka</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
        <p:nvSpPr>
          <p:cNvPr id="505" name="Google Shape;505;p8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Operasi perbandingan adalah operasi untuk membandingkan dua buah data</a:t>
            </a:r>
            <a:endParaRPr sz="1600"/>
          </a:p>
          <a:p>
            <a:pPr marL="457200" lvl="0" indent="-311150" algn="l" rtl="0">
              <a:spcBef>
                <a:spcPts val="0"/>
              </a:spcBef>
              <a:spcAft>
                <a:spcPts val="0"/>
              </a:spcAft>
              <a:buSzPts val="1300"/>
              <a:buChar char="●"/>
            </a:pPr>
            <a:r>
              <a:rPr lang="id" sz="1600" dirty="0"/>
              <a:t>Operasi perbandingan adalah operasi yang menghasilkan nilai boolean (benar atau salah)</a:t>
            </a:r>
            <a:endParaRPr sz="1600"/>
          </a:p>
          <a:p>
            <a:pPr marL="457200" lvl="0" indent="-311150" algn="l" rtl="0">
              <a:spcBef>
                <a:spcPts val="0"/>
              </a:spcBef>
              <a:spcAft>
                <a:spcPts val="0"/>
              </a:spcAft>
              <a:buSzPts val="1300"/>
              <a:buChar char="●"/>
            </a:pPr>
            <a:r>
              <a:rPr lang="id" sz="1600" dirty="0"/>
              <a:t>Jika hasil operasinya adalah benar, maka nilainya adalah true</a:t>
            </a:r>
            <a:endParaRPr sz="1600"/>
          </a:p>
          <a:p>
            <a:pPr marL="457200" lvl="0" indent="-311150" algn="l" rtl="0">
              <a:spcBef>
                <a:spcPts val="0"/>
              </a:spcBef>
              <a:spcAft>
                <a:spcPts val="0"/>
              </a:spcAft>
              <a:buSzPts val="1300"/>
              <a:buChar char="●"/>
            </a:pPr>
            <a:r>
              <a:rPr lang="id" sz="1600" dirty="0"/>
              <a:t>Jika hasil operasinya adalah salah, maka nilainya adalah false</a:t>
            </a:r>
            <a:endParaRPr sz="160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4"/>
          <p:cNvSpPr txBox="1">
            <a:spLocks noGrp="1"/>
          </p:cNvSpPr>
          <p:nvPr>
            <p:ph type="title"/>
          </p:nvPr>
        </p:nvSpPr>
        <p:spPr>
          <a:xfrm>
            <a:off x="727650" y="21581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Operator Perbandingan</a:t>
            </a:r>
            <a:endParaRPr/>
          </a:p>
        </p:txBody>
      </p:sp>
      <p:graphicFrame>
        <p:nvGraphicFramePr>
          <p:cNvPr id="511" name="Google Shape;511;p84"/>
          <p:cNvGraphicFramePr/>
          <p:nvPr/>
        </p:nvGraphicFramePr>
        <p:xfrm>
          <a:off x="1487271" y="1043280"/>
          <a:ext cx="6164396" cy="3779250"/>
        </p:xfrm>
        <a:graphic>
          <a:graphicData uri="http://schemas.openxmlformats.org/drawingml/2006/table">
            <a:tbl>
              <a:tblPr>
                <a:noFill/>
                <a:tableStyleId>{B9D7F3FD-F1C5-45F3-AAD3-0EEFAD180BC3}</a:tableStyleId>
              </a:tblPr>
              <a:tblGrid>
                <a:gridCol w="3082198"/>
                <a:gridCol w="3082198"/>
              </a:tblGrid>
              <a:tr h="337360">
                <a:tc>
                  <a:txBody>
                    <a:bodyPr/>
                    <a:lstStyle/>
                    <a:p>
                      <a:pPr marL="0" lvl="0" indent="0" algn="l" rtl="0">
                        <a:spcBef>
                          <a:spcPts val="0"/>
                        </a:spcBef>
                        <a:spcAft>
                          <a:spcPts val="0"/>
                        </a:spcAft>
                        <a:buNone/>
                      </a:pPr>
                      <a:r>
                        <a:rPr lang="id" sz="1400" dirty="0"/>
                        <a:t>Operator</a:t>
                      </a:r>
                      <a:endParaRPr sz="1400"/>
                    </a:p>
                  </a:txBody>
                  <a:tcPr marL="91425" marR="91425" marT="91425" marB="91425">
                    <a:solidFill>
                      <a:srgbClr val="CCCCCC"/>
                    </a:solidFill>
                  </a:tcPr>
                </a:tc>
                <a:tc>
                  <a:txBody>
                    <a:bodyPr/>
                    <a:lstStyle/>
                    <a:p>
                      <a:pPr marL="0" lvl="0" indent="0" algn="l" rtl="0">
                        <a:spcBef>
                          <a:spcPts val="0"/>
                        </a:spcBef>
                        <a:spcAft>
                          <a:spcPts val="0"/>
                        </a:spcAft>
                        <a:buNone/>
                      </a:pPr>
                      <a:r>
                        <a:rPr lang="id" sz="1400" dirty="0"/>
                        <a:t>Keterangan</a:t>
                      </a:r>
                      <a:endParaRPr sz="1400"/>
                    </a:p>
                  </a:txBody>
                  <a:tcPr marL="91425" marR="91425" marT="91425" marB="91425">
                    <a:solidFill>
                      <a:srgbClr val="CCCCCC"/>
                    </a:solidFill>
                  </a:tcPr>
                </a:tc>
              </a:tr>
              <a:tr h="337360">
                <a:tc>
                  <a:txBody>
                    <a:bodyPr/>
                    <a:lstStyle/>
                    <a:p>
                      <a:pPr marL="0" lvl="0" indent="0" algn="l" rtl="0">
                        <a:spcBef>
                          <a:spcPts val="0"/>
                        </a:spcBef>
                        <a:spcAft>
                          <a:spcPts val="0"/>
                        </a:spcAft>
                        <a:buNone/>
                      </a:pPr>
                      <a:r>
                        <a:rPr lang="id" sz="1400"/>
                        <a:t>&gt;</a:t>
                      </a:r>
                      <a:endParaRPr sz="1400"/>
                    </a:p>
                  </a:txBody>
                  <a:tcPr marL="91425" marR="91425" marT="91425" marB="91425"/>
                </a:tc>
                <a:tc>
                  <a:txBody>
                    <a:bodyPr/>
                    <a:lstStyle/>
                    <a:p>
                      <a:pPr marL="0" lvl="0" indent="0" algn="l" rtl="0">
                        <a:spcBef>
                          <a:spcPts val="0"/>
                        </a:spcBef>
                        <a:spcAft>
                          <a:spcPts val="0"/>
                        </a:spcAft>
                        <a:buNone/>
                      </a:pPr>
                      <a:r>
                        <a:rPr lang="id" sz="1400"/>
                        <a:t>Lebih Dari</a:t>
                      </a:r>
                      <a:endParaRPr sz="1400"/>
                    </a:p>
                  </a:txBody>
                  <a:tcPr marL="91425" marR="91425" marT="91425" marB="91425"/>
                </a:tc>
              </a:tr>
              <a:tr h="337360">
                <a:tc>
                  <a:txBody>
                    <a:bodyPr/>
                    <a:lstStyle/>
                    <a:p>
                      <a:pPr marL="0" lvl="0" indent="0" algn="l" rtl="0">
                        <a:spcBef>
                          <a:spcPts val="0"/>
                        </a:spcBef>
                        <a:spcAft>
                          <a:spcPts val="0"/>
                        </a:spcAft>
                        <a:buNone/>
                      </a:pPr>
                      <a:r>
                        <a:rPr lang="id" sz="1400" dirty="0"/>
                        <a:t>&lt;</a:t>
                      </a:r>
                      <a:endParaRPr sz="1400"/>
                    </a:p>
                  </a:txBody>
                  <a:tcPr marL="91425" marR="91425" marT="91425" marB="91425"/>
                </a:tc>
                <a:tc>
                  <a:txBody>
                    <a:bodyPr/>
                    <a:lstStyle/>
                    <a:p>
                      <a:pPr marL="0" lvl="0" indent="0" algn="l" rtl="0">
                        <a:spcBef>
                          <a:spcPts val="0"/>
                        </a:spcBef>
                        <a:spcAft>
                          <a:spcPts val="0"/>
                        </a:spcAft>
                        <a:buNone/>
                      </a:pPr>
                      <a:r>
                        <a:rPr lang="id" sz="1400"/>
                        <a:t>Kurang Dari</a:t>
                      </a:r>
                      <a:endParaRPr sz="1400"/>
                    </a:p>
                  </a:txBody>
                  <a:tcPr marL="91425" marR="91425" marT="91425" marB="91425"/>
                </a:tc>
              </a:tr>
              <a:tr h="337360">
                <a:tc>
                  <a:txBody>
                    <a:bodyPr/>
                    <a:lstStyle/>
                    <a:p>
                      <a:pPr marL="0" lvl="0" indent="0" algn="l" rtl="0">
                        <a:spcBef>
                          <a:spcPts val="0"/>
                        </a:spcBef>
                        <a:spcAft>
                          <a:spcPts val="0"/>
                        </a:spcAft>
                        <a:buNone/>
                      </a:pPr>
                      <a:r>
                        <a:rPr lang="id" sz="1400"/>
                        <a:t>&gt;=</a:t>
                      </a:r>
                      <a:endParaRPr sz="1400"/>
                    </a:p>
                  </a:txBody>
                  <a:tcPr marL="91425" marR="91425" marT="91425" marB="91425"/>
                </a:tc>
                <a:tc>
                  <a:txBody>
                    <a:bodyPr/>
                    <a:lstStyle/>
                    <a:p>
                      <a:pPr marL="0" lvl="0" indent="0" algn="l" rtl="0">
                        <a:spcBef>
                          <a:spcPts val="0"/>
                        </a:spcBef>
                        <a:spcAft>
                          <a:spcPts val="0"/>
                        </a:spcAft>
                        <a:buNone/>
                      </a:pPr>
                      <a:r>
                        <a:rPr lang="id" sz="1400"/>
                        <a:t>Lebih Dari Sama Dengan</a:t>
                      </a:r>
                      <a:endParaRPr sz="1400"/>
                    </a:p>
                  </a:txBody>
                  <a:tcPr marL="91425" marR="91425" marT="91425" marB="91425"/>
                </a:tc>
              </a:tr>
              <a:tr h="337360">
                <a:tc>
                  <a:txBody>
                    <a:bodyPr/>
                    <a:lstStyle/>
                    <a:p>
                      <a:pPr marL="0" lvl="0" indent="0" algn="l" rtl="0">
                        <a:spcBef>
                          <a:spcPts val="0"/>
                        </a:spcBef>
                        <a:spcAft>
                          <a:spcPts val="0"/>
                        </a:spcAft>
                        <a:buNone/>
                      </a:pPr>
                      <a:r>
                        <a:rPr lang="id" sz="1400"/>
                        <a:t>&lt;= </a:t>
                      </a:r>
                      <a:endParaRPr sz="1400"/>
                    </a:p>
                  </a:txBody>
                  <a:tcPr marL="91425" marR="91425" marT="91425" marB="91425"/>
                </a:tc>
                <a:tc>
                  <a:txBody>
                    <a:bodyPr/>
                    <a:lstStyle/>
                    <a:p>
                      <a:pPr marL="0" lvl="0" indent="0" algn="l" rtl="0">
                        <a:spcBef>
                          <a:spcPts val="0"/>
                        </a:spcBef>
                        <a:spcAft>
                          <a:spcPts val="0"/>
                        </a:spcAft>
                        <a:buNone/>
                      </a:pPr>
                      <a:r>
                        <a:rPr lang="id" sz="1400"/>
                        <a:t>Kurang Dari Sama Dengan</a:t>
                      </a:r>
                      <a:endParaRPr sz="1400"/>
                    </a:p>
                  </a:txBody>
                  <a:tcPr marL="91425" marR="91425" marT="91425" marB="91425"/>
                </a:tc>
              </a:tr>
              <a:tr h="337360">
                <a:tc>
                  <a:txBody>
                    <a:bodyPr/>
                    <a:lstStyle/>
                    <a:p>
                      <a:pPr marL="0" lvl="0" indent="0" algn="l" rtl="0">
                        <a:spcBef>
                          <a:spcPts val="0"/>
                        </a:spcBef>
                        <a:spcAft>
                          <a:spcPts val="0"/>
                        </a:spcAft>
                        <a:buNone/>
                      </a:pPr>
                      <a:r>
                        <a:rPr lang="id" sz="1400"/>
                        <a:t>==</a:t>
                      </a:r>
                      <a:endParaRPr sz="1400"/>
                    </a:p>
                  </a:txBody>
                  <a:tcPr marL="91425" marR="91425" marT="91425" marB="91425"/>
                </a:tc>
                <a:tc>
                  <a:txBody>
                    <a:bodyPr/>
                    <a:lstStyle/>
                    <a:p>
                      <a:pPr marL="0" lvl="0" indent="0" algn="l" rtl="0">
                        <a:spcBef>
                          <a:spcPts val="0"/>
                        </a:spcBef>
                        <a:spcAft>
                          <a:spcPts val="0"/>
                        </a:spcAft>
                        <a:buNone/>
                      </a:pPr>
                      <a:r>
                        <a:rPr lang="id" sz="1400"/>
                        <a:t>Sama Dengan</a:t>
                      </a:r>
                      <a:endParaRPr sz="1400"/>
                    </a:p>
                  </a:txBody>
                  <a:tcPr marL="91425" marR="91425" marT="91425" marB="91425"/>
                </a:tc>
              </a:tr>
              <a:tr h="337360">
                <a:tc>
                  <a:txBody>
                    <a:bodyPr/>
                    <a:lstStyle/>
                    <a:p>
                      <a:pPr marL="0" lvl="0" indent="0" algn="l" rtl="0">
                        <a:spcBef>
                          <a:spcPts val="0"/>
                        </a:spcBef>
                        <a:spcAft>
                          <a:spcPts val="0"/>
                        </a:spcAft>
                        <a:buNone/>
                      </a:pPr>
                      <a:r>
                        <a:rPr lang="id" sz="1400"/>
                        <a:t>===</a:t>
                      </a:r>
                      <a:endParaRPr sz="1400"/>
                    </a:p>
                  </a:txBody>
                  <a:tcPr marL="91425" marR="91425" marT="91425" marB="91425"/>
                </a:tc>
                <a:tc>
                  <a:txBody>
                    <a:bodyPr/>
                    <a:lstStyle/>
                    <a:p>
                      <a:pPr marL="0" lvl="0" indent="0" algn="l" rtl="0">
                        <a:spcBef>
                          <a:spcPts val="0"/>
                        </a:spcBef>
                        <a:spcAft>
                          <a:spcPts val="0"/>
                        </a:spcAft>
                        <a:buNone/>
                      </a:pPr>
                      <a:r>
                        <a:rPr lang="id" sz="1400"/>
                        <a:t>Sama Dengan dan Sama Tipe</a:t>
                      </a:r>
                      <a:endParaRPr sz="1400"/>
                    </a:p>
                  </a:txBody>
                  <a:tcPr marL="91425" marR="91425" marT="91425" marB="91425"/>
                </a:tc>
              </a:tr>
              <a:tr h="337360">
                <a:tc>
                  <a:txBody>
                    <a:bodyPr/>
                    <a:lstStyle/>
                    <a:p>
                      <a:pPr marL="0" lvl="0" indent="0" algn="l" rtl="0">
                        <a:spcBef>
                          <a:spcPts val="0"/>
                        </a:spcBef>
                        <a:spcAft>
                          <a:spcPts val="0"/>
                        </a:spcAft>
                        <a:buNone/>
                      </a:pPr>
                      <a:r>
                        <a:rPr lang="id" sz="1400" dirty="0"/>
                        <a:t>!=</a:t>
                      </a:r>
                      <a:endParaRPr sz="1400"/>
                    </a:p>
                  </a:txBody>
                  <a:tcPr marL="91425" marR="91425" marT="91425" marB="91425"/>
                </a:tc>
                <a:tc>
                  <a:txBody>
                    <a:bodyPr/>
                    <a:lstStyle/>
                    <a:p>
                      <a:pPr marL="0" lvl="0" indent="0" algn="l" rtl="0">
                        <a:spcBef>
                          <a:spcPts val="0"/>
                        </a:spcBef>
                        <a:spcAft>
                          <a:spcPts val="0"/>
                        </a:spcAft>
                        <a:buNone/>
                      </a:pPr>
                      <a:r>
                        <a:rPr lang="id" sz="1400"/>
                        <a:t>Tidak Sama Dengan</a:t>
                      </a:r>
                      <a:endParaRPr sz="1400"/>
                    </a:p>
                  </a:txBody>
                  <a:tcPr marL="91425" marR="91425" marT="91425" marB="91425"/>
                </a:tc>
              </a:tr>
              <a:tr h="539790">
                <a:tc>
                  <a:txBody>
                    <a:bodyPr/>
                    <a:lstStyle/>
                    <a:p>
                      <a:pPr marL="0" lvl="0" indent="0" algn="l" rtl="0">
                        <a:spcBef>
                          <a:spcPts val="0"/>
                        </a:spcBef>
                        <a:spcAft>
                          <a:spcPts val="0"/>
                        </a:spcAft>
                        <a:buNone/>
                      </a:pPr>
                      <a:r>
                        <a:rPr lang="id" sz="1400"/>
                        <a:t>!==</a:t>
                      </a:r>
                      <a:endParaRPr sz="1400"/>
                    </a:p>
                  </a:txBody>
                  <a:tcPr marL="91425" marR="91425" marT="91425" marB="91425"/>
                </a:tc>
                <a:tc>
                  <a:txBody>
                    <a:bodyPr/>
                    <a:lstStyle/>
                    <a:p>
                      <a:pPr marL="0" lvl="0" indent="0" algn="l" rtl="0">
                        <a:spcBef>
                          <a:spcPts val="0"/>
                        </a:spcBef>
                        <a:spcAft>
                          <a:spcPts val="0"/>
                        </a:spcAft>
                        <a:buNone/>
                      </a:pPr>
                      <a:r>
                        <a:rPr lang="id" sz="1400" dirty="0"/>
                        <a:t>Tidak Sama Dengan atau Tidak Sama Tipe</a:t>
                      </a:r>
                      <a:endParaRPr sz="140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sp>
        <p:nvSpPr>
          <p:cNvPr id="528" name="Google Shape;528;p8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Operator logika adalah operator untuk dua buah data boolean</a:t>
            </a:r>
            <a:endParaRPr sz="1600"/>
          </a:p>
          <a:p>
            <a:pPr marL="457200" lvl="0" indent="-311150" algn="l" rtl="0">
              <a:spcBef>
                <a:spcPts val="0"/>
              </a:spcBef>
              <a:spcAft>
                <a:spcPts val="0"/>
              </a:spcAft>
              <a:buSzPts val="1300"/>
              <a:buChar char="●"/>
            </a:pPr>
            <a:r>
              <a:rPr lang="id" sz="1600" dirty="0"/>
              <a:t>Hasil dari operator logika adalah boolean lagi</a:t>
            </a:r>
            <a:endParaRPr sz="16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7239000" cy="170676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&amp;&amp;</a:t>
                      </a:r>
                      <a:endParaRPr sz="1600"/>
                    </a:p>
                  </a:txBody>
                  <a:tcPr marL="91425" marR="91425" marT="91425" marB="91425"/>
                </a:tc>
                <a:tc>
                  <a:txBody>
                    <a:bodyPr/>
                    <a:lstStyle/>
                    <a:p>
                      <a:pPr marL="0" lvl="0" indent="0" algn="l" rtl="0">
                        <a:spcBef>
                          <a:spcPts val="0"/>
                        </a:spcBef>
                        <a:spcAft>
                          <a:spcPts val="0"/>
                        </a:spcAft>
                        <a:buNone/>
                      </a:pPr>
                      <a:r>
                        <a:rPr lang="id" sz="1600"/>
                        <a:t>Dan</a:t>
                      </a:r>
                      <a:endParaRPr sz="1600"/>
                    </a:p>
                  </a:txBody>
                  <a:tcPr marL="91425" marR="91425" marT="91425" marB="91425"/>
                </a:tc>
              </a:tr>
              <a:tr h="381000">
                <a:tc>
                  <a:txBody>
                    <a:bodyPr/>
                    <a:lstStyle/>
                    <a:p>
                      <a:pPr marL="0" lvl="0" indent="0" algn="l" rtl="0">
                        <a:spcBef>
                          <a:spcPts val="0"/>
                        </a:spcBef>
                        <a:spcAft>
                          <a:spcPts val="0"/>
                        </a:spcAft>
                        <a:buNone/>
                      </a:pPr>
                      <a:r>
                        <a:rPr lang="id" sz="1600" dirty="0"/>
                        <a:t>||</a:t>
                      </a:r>
                      <a:endParaRPr sz="1600"/>
                    </a:p>
                  </a:txBody>
                  <a:tcPr marL="91425" marR="91425" marT="91425" marB="91425"/>
                </a:tc>
                <a:tc>
                  <a:txBody>
                    <a:bodyPr/>
                    <a:lstStyle/>
                    <a:p>
                      <a:pPr marL="0" lvl="0" indent="0" algn="l" rtl="0">
                        <a:spcBef>
                          <a:spcPts val="0"/>
                        </a:spcBef>
                        <a:spcAft>
                          <a:spcPts val="0"/>
                        </a:spcAft>
                        <a:buNone/>
                      </a:pPr>
                      <a:r>
                        <a:rPr lang="id" sz="1600"/>
                        <a:t>Atau</a:t>
                      </a:r>
                      <a:endParaRPr sz="1600"/>
                    </a:p>
                  </a:txBody>
                  <a:tcPr marL="91425" marR="91425" marT="91425" marB="91425"/>
                </a:tc>
              </a:tr>
              <a:tr h="381000">
                <a:tc>
                  <a:txBody>
                    <a:bodyPr/>
                    <a:lstStyle/>
                    <a:p>
                      <a:pPr marL="0" lvl="0" indent="0" algn="l" rtl="0">
                        <a:spcBef>
                          <a:spcPts val="0"/>
                        </a:spcBef>
                        <a:spcAft>
                          <a:spcPts val="0"/>
                        </a:spcAft>
                        <a:buNone/>
                      </a:pPr>
                      <a:r>
                        <a:rPr lang="id" sz="1600"/>
                        <a:t>!</a:t>
                      </a:r>
                      <a:endParaRPr sz="1600"/>
                    </a:p>
                  </a:txBody>
                  <a:tcPr marL="91425" marR="91425" marT="91425" marB="91425"/>
                </a:tc>
                <a:tc>
                  <a:txBody>
                    <a:bodyPr/>
                    <a:lstStyle/>
                    <a:p>
                      <a:pPr marL="0" lvl="0" indent="0" algn="l" rtl="0">
                        <a:spcBef>
                          <a:spcPts val="0"/>
                        </a:spcBef>
                        <a:spcAft>
                          <a:spcPts val="0"/>
                        </a:spcAft>
                        <a:buNone/>
                      </a:pPr>
                      <a:r>
                        <a:rPr lang="id" sz="1600" dirty="0"/>
                        <a:t>Kebalikan</a:t>
                      </a:r>
                      <a:endParaRPr sz="160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&amp;&amp;</a:t>
            </a:r>
            <a:endParaRPr/>
          </a:p>
        </p:txBody>
      </p:sp>
      <p:graphicFrame>
        <p:nvGraphicFramePr>
          <p:cNvPr id="540" name="Google Shape;540;p89"/>
          <p:cNvGraphicFramePr/>
          <p:nvPr/>
        </p:nvGraphicFramePr>
        <p:xfrm>
          <a:off x="952500" y="2088350"/>
          <a:ext cx="7239000" cy="2133450"/>
        </p:xfrm>
        <a:graphic>
          <a:graphicData uri="http://schemas.openxmlformats.org/drawingml/2006/table">
            <a:tbl>
              <a:tblPr>
                <a:noFill/>
                <a:tableStyleId>{B9D7F3FD-F1C5-45F3-AAD3-0EEFAD180BC3}</a:tableStyleId>
              </a:tblPr>
              <a:tblGrid>
                <a:gridCol w="1809750"/>
                <a:gridCol w="1809750"/>
                <a:gridCol w="1809750"/>
                <a:gridCol w="1809750"/>
              </a:tblGrid>
              <a:tr h="381000">
                <a:tc>
                  <a:txBody>
                    <a:bodyPr/>
                    <a:lstStyle/>
                    <a:p>
                      <a:pPr marL="0" lvl="0" indent="0" algn="l" rtl="0">
                        <a:spcBef>
                          <a:spcPts val="0"/>
                        </a:spcBef>
                        <a:spcAft>
                          <a:spcPts val="0"/>
                        </a:spcAft>
                        <a:buNone/>
                      </a:pPr>
                      <a:r>
                        <a:rPr lang="id" sz="1600" dirty="0"/>
                        <a:t>Nilai 1</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Nilai 2</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Hasil</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&amp;&amp;</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r>
              <a:tr h="381000">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&amp;&amp;</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r>
              <a:tr h="381000">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a:t>&amp;&amp;</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r>
              <a:tr h="381000">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a:t>&amp;&amp;</a:t>
                      </a:r>
                      <a:endParaRPr sz="1600"/>
                    </a:p>
                  </a:txBody>
                  <a:tcPr marL="91425" marR="91425" marT="91425" marB="91425"/>
                </a:tc>
                <a:tc>
                  <a:txBody>
                    <a:bodyPr/>
                    <a:lstStyle/>
                    <a:p>
                      <a:pPr marL="0" lvl="0" indent="0" algn="l" rtl="0">
                        <a:spcBef>
                          <a:spcPts val="0"/>
                        </a:spcBef>
                        <a:spcAft>
                          <a:spcPts val="0"/>
                        </a:spcAft>
                        <a:buNone/>
                      </a:pPr>
                      <a:r>
                        <a:rPr lang="id" sz="1600"/>
                        <a:t>false</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a:t>
            </a:r>
            <a:endParaRPr/>
          </a:p>
        </p:txBody>
      </p:sp>
      <p:graphicFrame>
        <p:nvGraphicFramePr>
          <p:cNvPr id="546" name="Google Shape;546;p90"/>
          <p:cNvGraphicFramePr/>
          <p:nvPr/>
        </p:nvGraphicFramePr>
        <p:xfrm>
          <a:off x="952500" y="2088350"/>
          <a:ext cx="7239000" cy="2133450"/>
        </p:xfrm>
        <a:graphic>
          <a:graphicData uri="http://schemas.openxmlformats.org/drawingml/2006/table">
            <a:tbl>
              <a:tblPr>
                <a:noFill/>
                <a:tableStyleId>{B9D7F3FD-F1C5-45F3-AAD3-0EEFAD180BC3}</a:tableStyleId>
              </a:tblPr>
              <a:tblGrid>
                <a:gridCol w="1809750"/>
                <a:gridCol w="1809750"/>
                <a:gridCol w="1809750"/>
                <a:gridCol w="1809750"/>
              </a:tblGrid>
              <a:tr h="381000">
                <a:tc>
                  <a:txBody>
                    <a:bodyPr/>
                    <a:lstStyle/>
                    <a:p>
                      <a:pPr marL="0" lvl="0" indent="0" algn="l" rtl="0">
                        <a:spcBef>
                          <a:spcPts val="0"/>
                        </a:spcBef>
                        <a:spcAft>
                          <a:spcPts val="0"/>
                        </a:spcAft>
                        <a:buNone/>
                      </a:pPr>
                      <a:r>
                        <a:rPr lang="id" sz="1600" dirty="0"/>
                        <a:t>Nilai 1</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Nilai 2</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Hasil</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a:t>||</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r>
              <a:tr h="381000">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a:t>||</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r>
              <a:tr h="381000">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dirty="0"/>
                        <a:t>||</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r>
              <a:tr h="381000">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a:t>||</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Unary !</a:t>
            </a:r>
            <a:endParaRPr/>
          </a:p>
        </p:txBody>
      </p:sp>
      <p:graphicFrame>
        <p:nvGraphicFramePr>
          <p:cNvPr id="552" name="Google Shape;552;p91"/>
          <p:cNvGraphicFramePr/>
          <p:nvPr/>
        </p:nvGraphicFramePr>
        <p:xfrm>
          <a:off x="952500" y="2088350"/>
          <a:ext cx="7110975" cy="1280070"/>
        </p:xfrm>
        <a:graphic>
          <a:graphicData uri="http://schemas.openxmlformats.org/drawingml/2006/table">
            <a:tbl>
              <a:tblPr>
                <a:noFill/>
                <a:tableStyleId>{B9D7F3FD-F1C5-45F3-AAD3-0EEFAD180BC3}</a:tableStyleId>
              </a:tblPr>
              <a:tblGrid>
                <a:gridCol w="2370325"/>
                <a:gridCol w="2370325"/>
                <a:gridCol w="2370325"/>
              </a:tblGrid>
              <a:tr h="381000">
                <a:tc>
                  <a:txBody>
                    <a:bodyPr/>
                    <a:lstStyle/>
                    <a:p>
                      <a:pPr marL="0" lvl="0" indent="0" algn="l" rtl="0">
                        <a:spcBef>
                          <a:spcPts val="0"/>
                        </a:spcBef>
                        <a:spcAft>
                          <a:spcPts val="0"/>
                        </a:spcAft>
                        <a:buNone/>
                      </a:pPr>
                      <a:r>
                        <a:rPr lang="id" sz="1600" dirty="0"/>
                        <a:t>Operator</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Nilai 2</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Hasil</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a:t>!</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c>
                  <a:txBody>
                    <a:bodyPr/>
                    <a:lstStyle/>
                    <a:p>
                      <a:pPr marL="0" lvl="0" indent="0" algn="l" rtl="0">
                        <a:spcBef>
                          <a:spcPts val="0"/>
                        </a:spcBef>
                        <a:spcAft>
                          <a:spcPts val="0"/>
                        </a:spcAft>
                        <a:buNone/>
                      </a:pPr>
                      <a:r>
                        <a:rPr lang="id" sz="1600" dirty="0"/>
                        <a:t>false</a:t>
                      </a:r>
                      <a:endParaRPr sz="1600"/>
                    </a:p>
                  </a:txBody>
                  <a:tcPr marL="91425" marR="91425" marT="91425" marB="91425"/>
                </a:tc>
              </a:tr>
              <a:tr h="381000">
                <a:tc>
                  <a:txBody>
                    <a:bodyPr/>
                    <a:lstStyle/>
                    <a:p>
                      <a:pPr marL="0" lvl="0" indent="0" algn="l" rtl="0">
                        <a:spcBef>
                          <a:spcPts val="0"/>
                        </a:spcBef>
                        <a:spcAft>
                          <a:spcPts val="0"/>
                        </a:spcAft>
                        <a:buNone/>
                      </a:pPr>
                      <a:r>
                        <a:rPr lang="id" sz="1600" dirty="0"/>
                        <a:t>!</a:t>
                      </a:r>
                      <a:endParaRPr sz="1600"/>
                    </a:p>
                  </a:txBody>
                  <a:tcPr marL="91425" marR="91425" marT="91425" marB="91425"/>
                </a:tc>
                <a:tc>
                  <a:txBody>
                    <a:bodyPr/>
                    <a:lstStyle/>
                    <a:p>
                      <a:pPr marL="0" lvl="0" indent="0" algn="l" rtl="0">
                        <a:spcBef>
                          <a:spcPts val="0"/>
                        </a:spcBef>
                        <a:spcAft>
                          <a:spcPts val="0"/>
                        </a:spcAft>
                        <a:buNone/>
                      </a:pPr>
                      <a:r>
                        <a:rPr lang="id" sz="1600"/>
                        <a:t>false</a:t>
                      </a:r>
                      <a:endParaRPr sz="1600"/>
                    </a:p>
                  </a:txBody>
                  <a:tcPr marL="91425" marR="91425" marT="91425" marB="91425"/>
                </a:tc>
                <a:tc>
                  <a:txBody>
                    <a:bodyPr/>
                    <a:lstStyle/>
                    <a:p>
                      <a:pPr marL="0" lvl="0" indent="0" algn="l" rtl="0">
                        <a:spcBef>
                          <a:spcPts val="0"/>
                        </a:spcBef>
                        <a:spcAft>
                          <a:spcPts val="0"/>
                        </a:spcAft>
                        <a:buNone/>
                      </a:pPr>
                      <a:r>
                        <a:rPr lang="id" sz="1600" dirty="0"/>
                        <a:t>true</a:t>
                      </a:r>
                      <a:endParaRPr sz="1600"/>
                    </a:p>
                  </a:txBody>
                  <a:tcPr marL="91425" marR="91425" marT="91425" marB="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lvl="0"/>
            <a:r>
              <a:rPr lang="id-ID" sz="2800" b="1" dirty="0" smtClean="0"/>
              <a:t>Low-level (bahasa mesin &amp; assembly)</a:t>
            </a:r>
            <a:endParaRPr lang="id-ID" sz="2400" dirty="0" smtClean="0"/>
          </a:p>
          <a:p>
            <a:pPr lvl="1"/>
            <a:r>
              <a:rPr lang="id-ID" sz="2400" dirty="0" smtClean="0">
                <a:solidFill>
                  <a:schemeClr val="tx1"/>
                </a:solidFill>
              </a:rPr>
              <a:t>Contoh: machine code, Assembly (x86, ARM)</a:t>
            </a:r>
            <a:endParaRPr lang="id-ID" sz="2000" dirty="0" smtClean="0">
              <a:solidFill>
                <a:schemeClr val="tx1"/>
              </a:solidFill>
            </a:endParaRPr>
          </a:p>
          <a:p>
            <a:pPr lvl="1"/>
            <a:r>
              <a:rPr lang="id-ID" sz="2400" dirty="0" smtClean="0">
                <a:solidFill>
                  <a:schemeClr val="tx1"/>
                </a:solidFill>
              </a:rPr>
              <a:t>Ciri: dekat dengan hardware, sangat cepat, kontrol penuh terhadap memori/register.</a:t>
            </a:r>
            <a:endParaRPr lang="id-ID" sz="2000" dirty="0" smtClean="0">
              <a:solidFill>
                <a:schemeClr val="tx1"/>
              </a:solidFill>
            </a:endParaRPr>
          </a:p>
          <a:p>
            <a:pPr lvl="1"/>
            <a:r>
              <a:rPr lang="id-ID" sz="2400" dirty="0" smtClean="0">
                <a:solidFill>
                  <a:schemeClr val="tx1"/>
                </a:solidFill>
              </a:rPr>
              <a:t>Kegunaan: sistem operasi, firmware, bootloader, embedded dengan constraints performa/memori.</a:t>
            </a:r>
            <a:endParaRPr lang="id-ID" sz="2000" dirty="0" smtClean="0">
              <a:solidFill>
                <a:schemeClr val="tx1"/>
              </a:solidFill>
            </a:endParaRPr>
          </a:p>
          <a:p>
            <a:pPr lvl="1"/>
            <a:r>
              <a:rPr lang="id-ID" sz="2400" dirty="0" smtClean="0">
                <a:solidFill>
                  <a:schemeClr val="tx1"/>
                </a:solidFill>
              </a:rPr>
              <a:t>Kekurangan: produktivitas rendah, rentan bug (manual memory).</a:t>
            </a:r>
            <a:endParaRPr lang="id-ID" sz="2000" dirty="0" smtClean="0">
              <a:solidFill>
                <a:schemeClr val="tx1"/>
              </a:solidFill>
            </a:endParaRPr>
          </a:p>
          <a:p>
            <a:pPr lvl="0"/>
            <a:r>
              <a:rPr lang="id-ID" sz="2800" b="1" dirty="0" smtClean="0"/>
              <a:t>Mid level</a:t>
            </a:r>
            <a:endParaRPr lang="id-ID" sz="2400" dirty="0" smtClean="0"/>
          </a:p>
          <a:p>
            <a:pPr lvl="1"/>
            <a:r>
              <a:rPr lang="id-ID" sz="2400" dirty="0" smtClean="0">
                <a:solidFill>
                  <a:schemeClr val="tx1"/>
                </a:solidFill>
              </a:rPr>
              <a:t>Contoh: C, C++ (kadang disebut mid-level karena ada abstraksi tapi juga kontrol rendah)</a:t>
            </a:r>
            <a:endParaRPr lang="id-ID" sz="2000" dirty="0" smtClean="0">
              <a:solidFill>
                <a:schemeClr val="tx1"/>
              </a:solidFill>
            </a:endParaRPr>
          </a:p>
          <a:p>
            <a:pPr lvl="1"/>
            <a:r>
              <a:rPr lang="id-ID" sz="2400" dirty="0" smtClean="0">
                <a:solidFill>
                  <a:schemeClr val="tx1"/>
                </a:solidFill>
              </a:rPr>
              <a:t>Ciri: kombinasi kontrol hardware dan abstraksi tingkat tinggi; performa tinggi.</a:t>
            </a:r>
            <a:endParaRPr lang="id-ID" sz="2000" dirty="0" smtClean="0">
              <a:solidFill>
                <a:schemeClr val="tx1"/>
              </a:solidFill>
            </a:endParaRPr>
          </a:p>
          <a:p>
            <a:pPr lvl="1"/>
            <a:r>
              <a:rPr lang="id-ID" sz="2400" dirty="0" smtClean="0">
                <a:solidFill>
                  <a:schemeClr val="tx1"/>
                </a:solidFill>
              </a:rPr>
              <a:t>Kegunaan: engine game, sistem, driver.</a:t>
            </a:r>
            <a:endParaRPr lang="id-ID" sz="2000" dirty="0" smtClean="0">
              <a:solidFill>
                <a:schemeClr val="tx1"/>
              </a:solidFill>
            </a:endParaRPr>
          </a:p>
          <a:p>
            <a:pPr lvl="0"/>
            <a:r>
              <a:rPr lang="id-ID" sz="2800" b="1" dirty="0" smtClean="0"/>
              <a:t>High-level</a:t>
            </a:r>
            <a:endParaRPr lang="id-ID" sz="2400" dirty="0" smtClean="0"/>
          </a:p>
          <a:p>
            <a:pPr lvl="1"/>
            <a:r>
              <a:rPr lang="id-ID" sz="2400" dirty="0" smtClean="0">
                <a:solidFill>
                  <a:schemeClr val="tx1"/>
                </a:solidFill>
              </a:rPr>
              <a:t>Contoh: Python, Ruby, JavaScript, Java, C#</a:t>
            </a:r>
            <a:endParaRPr lang="id-ID" sz="2000" dirty="0" smtClean="0">
              <a:solidFill>
                <a:schemeClr val="tx1"/>
              </a:solidFill>
            </a:endParaRPr>
          </a:p>
          <a:p>
            <a:pPr lvl="1"/>
            <a:r>
              <a:rPr lang="id-ID" sz="2400" dirty="0" smtClean="0">
                <a:solidFill>
                  <a:schemeClr val="tx1"/>
                </a:solidFill>
              </a:rPr>
              <a:t>Ciri: sintaks dekat manusia, banyak library, manajemen memori otomatis (GC) pada banyak kasus.</a:t>
            </a:r>
            <a:endParaRPr lang="id-ID" sz="2000" dirty="0" smtClean="0">
              <a:solidFill>
                <a:schemeClr val="tx1"/>
              </a:solidFill>
            </a:endParaRPr>
          </a:p>
          <a:p>
            <a:pPr lvl="1"/>
            <a:r>
              <a:rPr lang="id-ID" sz="2400" dirty="0" smtClean="0">
                <a:solidFill>
                  <a:schemeClr val="tx1"/>
                </a:solidFill>
              </a:rPr>
              <a:t>Kegunaan: aplikasi web, prototyping, scripting, tooling.</a:t>
            </a:r>
            <a:endParaRPr lang="id-ID" sz="2000" dirty="0" smtClean="0">
              <a:solidFill>
                <a:schemeClr val="tx1"/>
              </a:solidFill>
            </a:endParaRPr>
          </a:p>
          <a:p>
            <a:endParaRPr lang="id-ID" dirty="0"/>
          </a:p>
        </p:txBody>
      </p:sp>
      <p:sp>
        <p:nvSpPr>
          <p:cNvPr id="2" name="Title 1"/>
          <p:cNvSpPr>
            <a:spLocks noGrp="1"/>
          </p:cNvSpPr>
          <p:nvPr>
            <p:ph type="title"/>
          </p:nvPr>
        </p:nvSpPr>
        <p:spPr>
          <a:xfrm>
            <a:off x="301752" y="171449"/>
            <a:ext cx="8534400" cy="709899"/>
          </a:xfrm>
        </p:spPr>
        <p:txBody>
          <a:bodyPr anchor="ctr">
            <a:normAutofit fontScale="90000"/>
          </a:bodyPr>
          <a:lstStyle/>
          <a:p>
            <a:r>
              <a:rPr lang="id-ID" dirty="0" smtClean="0"/>
              <a:t>Macam-macam Bahasa Pemrogaman Berdasarkan Level</a:t>
            </a:r>
            <a:endParaRPr lang="id-ID"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Console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Console</a:t>
            </a:r>
            <a:endParaRPr/>
          </a:p>
        </p:txBody>
      </p:sp>
      <p:sp>
        <p:nvSpPr>
          <p:cNvPr id="569" name="Google Shape;569;p9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JavaScript memiliki fitur untuk melakukan logging bernama Console</a:t>
            </a:r>
            <a:endParaRPr sz="1600"/>
          </a:p>
          <a:p>
            <a:pPr marL="457200" lvl="0" indent="-311150" algn="l" rtl="0">
              <a:spcBef>
                <a:spcPts val="0"/>
              </a:spcBef>
              <a:spcAft>
                <a:spcPts val="0"/>
              </a:spcAft>
              <a:buSzPts val="1300"/>
              <a:buChar char="●"/>
            </a:pPr>
            <a:r>
              <a:rPr lang="id" sz="1600" dirty="0"/>
              <a:t>Logging adalah mekanisme yang biasa dilakukan oleh programmer untuk menampilkan informasi dari aplikasi yang sedang berjalan, tanpa harus mengganggu alur kerja aplikasi dan juga interaksi user</a:t>
            </a:r>
            <a:endParaRPr sz="1600"/>
          </a:p>
          <a:p>
            <a:pPr marL="457200" lvl="0" indent="-311150" algn="l" rtl="0">
              <a:spcBef>
                <a:spcPts val="0"/>
              </a:spcBef>
              <a:spcAft>
                <a:spcPts val="0"/>
              </a:spcAft>
              <a:buSzPts val="1300"/>
              <a:buChar char="●"/>
            </a:pPr>
            <a:r>
              <a:rPr lang="id" sz="1600" dirty="0"/>
              <a:t>Untuk melakukan ini, kita bisa menggunakan fitur Console di JavaScript</a:t>
            </a:r>
            <a:endParaRPr sz="1600"/>
          </a:p>
          <a:p>
            <a:pPr marL="457200" lvl="0" indent="-311150" algn="l" rtl="0">
              <a:spcBef>
                <a:spcPts val="0"/>
              </a:spcBef>
              <a:spcAft>
                <a:spcPts val="0"/>
              </a:spcAft>
              <a:buSzPts val="1300"/>
              <a:buChar char="●"/>
            </a:pPr>
            <a:r>
              <a:rPr lang="id" sz="1600" dirty="0"/>
              <a:t>Untuk menggunakan Console, kita cukup gunakan perintah console di kode JavaScript</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5"/>
          <p:cNvSpPr txBox="1">
            <a:spLocks noGrp="1"/>
          </p:cNvSpPr>
          <p:nvPr>
            <p:ph type="title"/>
          </p:nvPr>
        </p:nvSpPr>
        <p:spPr>
          <a:xfrm>
            <a:off x="729450" y="20593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Console Method</a:t>
            </a:r>
            <a:endParaRPr/>
          </a:p>
        </p:txBody>
      </p:sp>
      <p:graphicFrame>
        <p:nvGraphicFramePr>
          <p:cNvPr id="575" name="Google Shape;575;p95"/>
          <p:cNvGraphicFramePr/>
          <p:nvPr/>
        </p:nvGraphicFramePr>
        <p:xfrm>
          <a:off x="952500" y="1430577"/>
          <a:ext cx="7239000" cy="237729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sz="1600" dirty="0"/>
                        <a:t>Console Method</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console.info(...)</a:t>
                      </a:r>
                      <a:endParaRPr sz="1600"/>
                    </a:p>
                  </a:txBody>
                  <a:tcPr marL="91425" marR="91425" marT="91425" marB="91425"/>
                </a:tc>
                <a:tc>
                  <a:txBody>
                    <a:bodyPr/>
                    <a:lstStyle/>
                    <a:p>
                      <a:pPr marL="0" lvl="0" indent="0" algn="l" rtl="0">
                        <a:spcBef>
                          <a:spcPts val="0"/>
                        </a:spcBef>
                        <a:spcAft>
                          <a:spcPts val="0"/>
                        </a:spcAft>
                        <a:buNone/>
                      </a:pPr>
                      <a:r>
                        <a:rPr lang="id" sz="1600"/>
                        <a:t>Memberitahu informasi</a:t>
                      </a:r>
                      <a:endParaRPr sz="1600"/>
                    </a:p>
                  </a:txBody>
                  <a:tcPr marL="91425" marR="91425" marT="91425" marB="91425"/>
                </a:tc>
              </a:tr>
              <a:tr h="381000">
                <a:tc>
                  <a:txBody>
                    <a:bodyPr/>
                    <a:lstStyle/>
                    <a:p>
                      <a:pPr marL="0" lvl="0" indent="0" algn="l" rtl="0">
                        <a:spcBef>
                          <a:spcPts val="0"/>
                        </a:spcBef>
                        <a:spcAft>
                          <a:spcPts val="0"/>
                        </a:spcAft>
                        <a:buNone/>
                      </a:pPr>
                      <a:r>
                        <a:rPr lang="id" sz="1600" dirty="0"/>
                        <a:t>console.warn(...)</a:t>
                      </a:r>
                      <a:endParaRPr sz="1600"/>
                    </a:p>
                  </a:txBody>
                  <a:tcPr marL="91425" marR="91425" marT="91425" marB="91425"/>
                </a:tc>
                <a:tc>
                  <a:txBody>
                    <a:bodyPr/>
                    <a:lstStyle/>
                    <a:p>
                      <a:pPr marL="0" lvl="0" indent="0" algn="l" rtl="0">
                        <a:spcBef>
                          <a:spcPts val="0"/>
                        </a:spcBef>
                        <a:spcAft>
                          <a:spcPts val="0"/>
                        </a:spcAft>
                        <a:buNone/>
                      </a:pPr>
                      <a:r>
                        <a:rPr lang="id" sz="1600"/>
                        <a:t>Memberitahu informasi peringatan</a:t>
                      </a:r>
                      <a:endParaRPr sz="1600"/>
                    </a:p>
                  </a:txBody>
                  <a:tcPr marL="91425" marR="91425" marT="91425" marB="91425"/>
                </a:tc>
              </a:tr>
              <a:tr h="381000">
                <a:tc>
                  <a:txBody>
                    <a:bodyPr/>
                    <a:lstStyle/>
                    <a:p>
                      <a:pPr marL="0" lvl="0" indent="0" algn="l" rtl="0">
                        <a:spcBef>
                          <a:spcPts val="0"/>
                        </a:spcBef>
                        <a:spcAft>
                          <a:spcPts val="0"/>
                        </a:spcAft>
                        <a:buNone/>
                      </a:pPr>
                      <a:r>
                        <a:rPr lang="id" sz="1600" dirty="0"/>
                        <a:t>console.error(...)</a:t>
                      </a:r>
                      <a:endParaRPr sz="1600"/>
                    </a:p>
                  </a:txBody>
                  <a:tcPr marL="91425" marR="91425" marT="91425" marB="91425"/>
                </a:tc>
                <a:tc>
                  <a:txBody>
                    <a:bodyPr/>
                    <a:lstStyle/>
                    <a:p>
                      <a:pPr marL="0" lvl="0" indent="0" algn="l" rtl="0">
                        <a:spcBef>
                          <a:spcPts val="0"/>
                        </a:spcBef>
                        <a:spcAft>
                          <a:spcPts val="0"/>
                        </a:spcAft>
                        <a:buNone/>
                      </a:pPr>
                      <a:r>
                        <a:rPr lang="id" sz="1600"/>
                        <a:t>Memberitahu informasi error</a:t>
                      </a:r>
                      <a:endParaRPr sz="1600"/>
                    </a:p>
                  </a:txBody>
                  <a:tcPr marL="91425" marR="91425" marT="91425" marB="91425"/>
                </a:tc>
              </a:tr>
              <a:tr h="381000">
                <a:tc>
                  <a:txBody>
                    <a:bodyPr/>
                    <a:lstStyle/>
                    <a:p>
                      <a:pPr marL="0" lvl="0" indent="0" algn="l" rtl="0">
                        <a:spcBef>
                          <a:spcPts val="0"/>
                        </a:spcBef>
                        <a:spcAft>
                          <a:spcPts val="0"/>
                        </a:spcAft>
                        <a:buNone/>
                      </a:pPr>
                      <a:r>
                        <a:rPr lang="id" sz="1600" dirty="0"/>
                        <a:t>console.table(...)</a:t>
                      </a:r>
                      <a:endParaRPr sz="1600"/>
                    </a:p>
                  </a:txBody>
                  <a:tcPr marL="91425" marR="91425" marT="91425" marB="91425"/>
                </a:tc>
                <a:tc>
                  <a:txBody>
                    <a:bodyPr/>
                    <a:lstStyle/>
                    <a:p>
                      <a:pPr marL="0" lvl="0" indent="0" algn="l" rtl="0">
                        <a:spcBef>
                          <a:spcPts val="0"/>
                        </a:spcBef>
                        <a:spcAft>
                          <a:spcPts val="0"/>
                        </a:spcAft>
                        <a:buNone/>
                      </a:pPr>
                      <a:r>
                        <a:rPr lang="id" sz="1600" dirty="0"/>
                        <a:t>Memberitahu informasi dalam bentuk table</a:t>
                      </a:r>
                      <a:endParaRPr sz="1600"/>
                    </a:p>
                  </a:txBody>
                  <a:tcPr marL="91425" marR="91425" marT="91425" marB="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Template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Template</a:t>
            </a:r>
            <a:endParaRPr/>
          </a:p>
        </p:txBody>
      </p:sp>
      <p:sp>
        <p:nvSpPr>
          <p:cNvPr id="598" name="Google Shape;598;p9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Kita sudah tahu bahwa untuk menambahkan string dengan data lain, kita bisa menggunakan operator + (plus)</a:t>
            </a:r>
            <a:endParaRPr sz="1600"/>
          </a:p>
          <a:p>
            <a:pPr marL="457200" lvl="0" indent="-311150" algn="l" rtl="0">
              <a:spcBef>
                <a:spcPts val="0"/>
              </a:spcBef>
              <a:spcAft>
                <a:spcPts val="0"/>
              </a:spcAft>
              <a:buSzPts val="1300"/>
              <a:buChar char="●"/>
            </a:pPr>
            <a:r>
              <a:rPr lang="id" sz="1600" dirty="0"/>
              <a:t>Namun pada kasus tertentu, penggunaan operator + (plus) sangat menyulitkan, apalagi jika dalam jumlah banyak</a:t>
            </a:r>
            <a:endParaRPr sz="1600"/>
          </a:p>
          <a:p>
            <a:pPr marL="457200" lvl="0" indent="-311150" algn="l" rtl="0">
              <a:spcBef>
                <a:spcPts val="0"/>
              </a:spcBef>
              <a:spcAft>
                <a:spcPts val="0"/>
              </a:spcAft>
              <a:buSzPts val="1300"/>
              <a:buChar char="●"/>
            </a:pPr>
            <a:r>
              <a:rPr lang="id" sz="1600" dirty="0"/>
              <a:t>JavaScript memiliki fitur yang bernama String Template, dimana kita bisa mensubtitusi data dari luar String ke dalam String, seperti mengambil data variable, atau bahkan melakukan operasi matematika</a:t>
            </a:r>
            <a:endParaRPr sz="1600"/>
          </a:p>
          <a:p>
            <a:pPr marL="457200" lvl="0" indent="-311150" algn="l" rtl="0">
              <a:spcBef>
                <a:spcPts val="0"/>
              </a:spcBef>
              <a:spcAft>
                <a:spcPts val="0"/>
              </a:spcAft>
              <a:buSzPts val="1300"/>
              <a:buChar char="●"/>
            </a:pPr>
            <a:r>
              <a:rPr lang="id" sz="1600" dirty="0"/>
              <a:t>Untuk menggunakan String Template, cara pembuatan String nya harus menggunakan ` (backtick), bukan ‘ (petik satu) atau “ (petik dua)</a:t>
            </a:r>
            <a:endParaRPr sz="16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Multiline String</a:t>
            </a:r>
            <a:endParaRPr/>
          </a:p>
        </p:txBody>
      </p:sp>
      <p:sp>
        <p:nvSpPr>
          <p:cNvPr id="622" name="Google Shape;622;p10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String template juga bisa digunakan untuk membuat string multi line</a:t>
            </a:r>
            <a:endParaRPr/>
          </a:p>
          <a:p>
            <a:pPr marL="457200" lvl="0" indent="-311150" algn="l" rtl="0">
              <a:spcBef>
                <a:spcPts val="0"/>
              </a:spcBef>
              <a:spcAft>
                <a:spcPts val="0"/>
              </a:spcAft>
              <a:buSzPts val="1300"/>
              <a:buChar char="●"/>
            </a:pPr>
            <a:r>
              <a:rPr lang="id"/>
              <a:t>Kita cukup tambahkan enter di text nya</a:t>
            </a: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String dan Number</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0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String dan Number</a:t>
            </a:r>
            <a:endParaRPr/>
          </a:p>
        </p:txBody>
      </p:sp>
      <p:sp>
        <p:nvSpPr>
          <p:cNvPr id="639" name="Google Shape;639;p10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membuat aplikasi, kadang kita input dari pengguna selalu dalam bentuk String</a:t>
            </a:r>
            <a:endParaRPr sz="1600"/>
          </a:p>
          <a:p>
            <a:pPr marL="457200" lvl="0" indent="-311150" algn="l" rtl="0">
              <a:spcBef>
                <a:spcPts val="0"/>
              </a:spcBef>
              <a:spcAft>
                <a:spcPts val="0"/>
              </a:spcAft>
              <a:buSzPts val="1300"/>
              <a:buChar char="●"/>
            </a:pPr>
            <a:r>
              <a:rPr lang="id" sz="1600" dirty="0"/>
              <a:t>Sedangkan kita ingin mengelola datanya dalam bentuk Number</a:t>
            </a:r>
            <a:endParaRPr sz="1600"/>
          </a:p>
          <a:p>
            <a:pPr marL="457200" lvl="0" indent="-311150" algn="l" rtl="0">
              <a:spcBef>
                <a:spcPts val="0"/>
              </a:spcBef>
              <a:spcAft>
                <a:spcPts val="0"/>
              </a:spcAft>
              <a:buSzPts val="1300"/>
              <a:buChar char="●"/>
            </a:pPr>
            <a:r>
              <a:rPr lang="id" sz="1600" dirty="0"/>
              <a:t>Maka sangat disarankan untuk melakukan konversi tipe data</a:t>
            </a:r>
            <a:endParaRPr sz="16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8"/>
          <p:cNvSpPr txBox="1">
            <a:spLocks noGrp="1"/>
          </p:cNvSpPr>
          <p:nvPr>
            <p:ph type="title"/>
          </p:nvPr>
        </p:nvSpPr>
        <p:spPr>
          <a:xfrm>
            <a:off x="729450" y="194916"/>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Melakukan Konversi String dan Number</a:t>
            </a:r>
            <a:endParaRPr/>
          </a:p>
        </p:txBody>
      </p:sp>
      <p:graphicFrame>
        <p:nvGraphicFramePr>
          <p:cNvPr id="651" name="Google Shape;651;p108"/>
          <p:cNvGraphicFramePr/>
          <p:nvPr/>
        </p:nvGraphicFramePr>
        <p:xfrm>
          <a:off x="996568" y="1416349"/>
          <a:ext cx="7239000" cy="286497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sz="1600" dirty="0"/>
                        <a:t>Function</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parseInt(string)</a:t>
                      </a:r>
                      <a:endParaRPr sz="1600"/>
                    </a:p>
                  </a:txBody>
                  <a:tcPr marL="91425" marR="91425" marT="91425" marB="91425"/>
                </a:tc>
                <a:tc>
                  <a:txBody>
                    <a:bodyPr/>
                    <a:lstStyle/>
                    <a:p>
                      <a:pPr marL="0" lvl="0" indent="0" algn="l" rtl="0">
                        <a:spcBef>
                          <a:spcPts val="0"/>
                        </a:spcBef>
                        <a:spcAft>
                          <a:spcPts val="0"/>
                        </a:spcAft>
                        <a:buNone/>
                      </a:pPr>
                      <a:r>
                        <a:rPr lang="id" sz="1600" dirty="0"/>
                        <a:t>Mengkonversi dari string ke number (bilangan bulat)</a:t>
                      </a:r>
                      <a:endParaRPr sz="1600"/>
                    </a:p>
                  </a:txBody>
                  <a:tcPr marL="91425" marR="91425" marT="91425" marB="91425"/>
                </a:tc>
              </a:tr>
              <a:tr h="381000">
                <a:tc>
                  <a:txBody>
                    <a:bodyPr/>
                    <a:lstStyle/>
                    <a:p>
                      <a:pPr marL="0" lvl="0" indent="0" algn="l" rtl="0">
                        <a:spcBef>
                          <a:spcPts val="0"/>
                        </a:spcBef>
                        <a:spcAft>
                          <a:spcPts val="0"/>
                        </a:spcAft>
                        <a:buNone/>
                      </a:pPr>
                      <a:r>
                        <a:rPr lang="id" sz="1600" dirty="0"/>
                        <a:t>parseFloat(string)</a:t>
                      </a:r>
                      <a:endParaRPr sz="1600"/>
                    </a:p>
                  </a:txBody>
                  <a:tcPr marL="91425" marR="91425" marT="91425" marB="91425"/>
                </a:tc>
                <a:tc>
                  <a:txBody>
                    <a:bodyPr/>
                    <a:lstStyle/>
                    <a:p>
                      <a:pPr marL="0" lvl="0" indent="0" algn="l" rtl="0">
                        <a:spcBef>
                          <a:spcPts val="0"/>
                        </a:spcBef>
                        <a:spcAft>
                          <a:spcPts val="0"/>
                        </a:spcAft>
                        <a:buNone/>
                      </a:pPr>
                      <a:r>
                        <a:rPr lang="id" sz="1600"/>
                        <a:t>Mengkonversi dari string ke number (bilangan pecahan)</a:t>
                      </a:r>
                      <a:endParaRPr sz="1600"/>
                    </a:p>
                  </a:txBody>
                  <a:tcPr marL="91425" marR="91425" marT="91425" marB="91425"/>
                </a:tc>
              </a:tr>
              <a:tr h="381000">
                <a:tc>
                  <a:txBody>
                    <a:bodyPr/>
                    <a:lstStyle/>
                    <a:p>
                      <a:pPr marL="0" lvl="0" indent="0" algn="l" rtl="0">
                        <a:spcBef>
                          <a:spcPts val="0"/>
                        </a:spcBef>
                        <a:spcAft>
                          <a:spcPts val="0"/>
                        </a:spcAft>
                        <a:buNone/>
                      </a:pPr>
                      <a:r>
                        <a:rPr lang="id" sz="1600" dirty="0"/>
                        <a:t>Number(string)</a:t>
                      </a:r>
                      <a:endParaRPr sz="1600"/>
                    </a:p>
                  </a:txBody>
                  <a:tcPr marL="91425" marR="91425" marT="91425" marB="91425"/>
                </a:tc>
                <a:tc>
                  <a:txBody>
                    <a:bodyPr/>
                    <a:lstStyle/>
                    <a:p>
                      <a:pPr marL="0" lvl="0" indent="0" algn="l" rtl="0">
                        <a:spcBef>
                          <a:spcPts val="0"/>
                        </a:spcBef>
                        <a:spcAft>
                          <a:spcPts val="0"/>
                        </a:spcAft>
                        <a:buNone/>
                      </a:pPr>
                      <a:r>
                        <a:rPr lang="id" sz="1600"/>
                        <a:t>Mengkonversi dari string ke number (bilangan bulat atau pecahan)</a:t>
                      </a:r>
                      <a:endParaRPr sz="1600"/>
                    </a:p>
                  </a:txBody>
                  <a:tcPr marL="91425" marR="91425" marT="91425" marB="91425"/>
                </a:tc>
              </a:tr>
              <a:tr h="381000">
                <a:tc>
                  <a:txBody>
                    <a:bodyPr/>
                    <a:lstStyle/>
                    <a:p>
                      <a:pPr marL="0" lvl="0" indent="0" algn="l" rtl="0">
                        <a:spcBef>
                          <a:spcPts val="0"/>
                        </a:spcBef>
                        <a:spcAft>
                          <a:spcPts val="0"/>
                        </a:spcAft>
                        <a:buNone/>
                      </a:pPr>
                      <a:r>
                        <a:rPr lang="id-ID" sz="1600" smtClean="0"/>
                        <a:t>N</a:t>
                      </a:r>
                      <a:r>
                        <a:rPr lang="id" sz="1600" smtClean="0"/>
                        <a:t>umber.toString</a:t>
                      </a:r>
                      <a:r>
                        <a:rPr lang="id" sz="1600" dirty="0"/>
                        <a:t>()</a:t>
                      </a:r>
                      <a:endParaRPr sz="1600"/>
                    </a:p>
                  </a:txBody>
                  <a:tcPr marL="91425" marR="91425" marT="91425" marB="91425"/>
                </a:tc>
                <a:tc>
                  <a:txBody>
                    <a:bodyPr/>
                    <a:lstStyle/>
                    <a:p>
                      <a:pPr marL="0" lvl="0" indent="0" algn="l" rtl="0">
                        <a:spcBef>
                          <a:spcPts val="0"/>
                        </a:spcBef>
                        <a:spcAft>
                          <a:spcPts val="0"/>
                        </a:spcAft>
                        <a:buNone/>
                      </a:pPr>
                      <a:r>
                        <a:rPr lang="id" sz="1600" dirty="0"/>
                        <a:t>Mengkonversi dari number ke String</a:t>
                      </a:r>
                      <a:endParaRPr sz="1600"/>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NaN</a:t>
            </a:r>
            <a:endParaRPr/>
          </a:p>
        </p:txBody>
      </p:sp>
      <p:sp>
        <p:nvSpPr>
          <p:cNvPr id="663" name="Google Shape;663;p11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Bagaimana jika ternyata data string yang kita coba konversi ke number bukanlah data yang valid?</a:t>
            </a:r>
            <a:endParaRPr sz="1600"/>
          </a:p>
          <a:p>
            <a:pPr marL="457200" lvl="0" indent="-311150" algn="l" rtl="0">
              <a:spcBef>
                <a:spcPts val="0"/>
              </a:spcBef>
              <a:spcAft>
                <a:spcPts val="0"/>
              </a:spcAft>
              <a:buSzPts val="1300"/>
              <a:buChar char="●"/>
            </a:pPr>
            <a:r>
              <a:rPr lang="id" sz="1600" dirty="0"/>
              <a:t>Jika data string yang kita coba lakukan konversi bukan lah data valid, maka hasil dari konversi tersebut adalah NaN (Not a Number)</a:t>
            </a:r>
            <a:endParaRPr sz="1600"/>
          </a:p>
          <a:p>
            <a:pPr marL="457200" lvl="0" indent="-311150" algn="l" rtl="0">
              <a:spcBef>
                <a:spcPts val="0"/>
              </a:spcBef>
              <a:spcAft>
                <a:spcPts val="0"/>
              </a:spcAft>
              <a:buSzPts val="1300"/>
              <a:buChar char="●"/>
            </a:pPr>
            <a:r>
              <a:rPr lang="id" sz="1600" dirty="0"/>
              <a:t>NaN adalah number spesial yang menyebutkan bahwa ini bukanlah number</a:t>
            </a:r>
            <a:endParaRPr sz="1600"/>
          </a:p>
          <a:p>
            <a:pPr marL="457200" lvl="0" indent="-311150" algn="l" rtl="0">
              <a:spcBef>
                <a:spcPts val="0"/>
              </a:spcBef>
              <a:spcAft>
                <a:spcPts val="0"/>
              </a:spcAft>
              <a:buSzPts val="1300"/>
              <a:buChar char="●"/>
            </a:pPr>
            <a:r>
              <a:rPr lang="id" sz="1600" dirty="0"/>
              <a:t>Jika NaN dioperasikan dengan data number lainnya, maka hasilnya akan menjadi NaN lagi</a:t>
            </a:r>
            <a:endParaRPr sz="1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JavaScript Dasar</a:t>
            </a:r>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isNaN() Function</a:t>
            </a:r>
            <a:endParaRPr/>
          </a:p>
        </p:txBody>
      </p:sp>
      <p:sp>
        <p:nvSpPr>
          <p:cNvPr id="681" name="Google Shape;681;p11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ingin mengecek apakah sebuah number itu NaN atau bukan</a:t>
            </a:r>
            <a:endParaRPr sz="1600"/>
          </a:p>
          <a:p>
            <a:pPr marL="457200" lvl="0" indent="-311150" algn="l" rtl="0">
              <a:spcBef>
                <a:spcPts val="0"/>
              </a:spcBef>
              <a:spcAft>
                <a:spcPts val="0"/>
              </a:spcAft>
              <a:buSzPts val="1300"/>
              <a:buChar char="●"/>
            </a:pPr>
            <a:r>
              <a:rPr lang="id" sz="1600" dirty="0"/>
              <a:t>Untuk melakukan pengecekan tersebut, kita bisa menggunakan function isNaN(number)</a:t>
            </a:r>
            <a:endParaRPr sz="1600"/>
          </a:p>
          <a:p>
            <a:pPr marL="457200" lvl="0" indent="-311150" algn="l" rtl="0">
              <a:spcBef>
                <a:spcPts val="0"/>
              </a:spcBef>
              <a:spcAft>
                <a:spcPts val="0"/>
              </a:spcAft>
              <a:buSzPts val="1300"/>
              <a:buChar char="●"/>
            </a:pPr>
            <a:r>
              <a:rPr lang="id" sz="1600" dirty="0"/>
              <a:t>Hasil nya adalah berupa data boolean, true jika NaN, false jika bukan</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692" name="Google Shape;692;p11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Array adalah tipe data yang berisikan kumpulan data </a:t>
            </a:r>
            <a:endParaRPr sz="1600"/>
          </a:p>
          <a:p>
            <a:pPr marL="457200" lvl="0" indent="-311150" algn="l" rtl="0">
              <a:spcBef>
                <a:spcPts val="0"/>
              </a:spcBef>
              <a:spcAft>
                <a:spcPts val="0"/>
              </a:spcAft>
              <a:buSzPts val="1300"/>
              <a:buChar char="●"/>
            </a:pPr>
            <a:r>
              <a:rPr lang="id" sz="1600" dirty="0"/>
              <a:t>Array di JavaScript memiliki sifat dinamis, artinya datanya bisa bertambah dengan sendirinya saat kita memasukkan data ke dalam Array</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sp>
        <p:nvSpPr>
          <p:cNvPr id="710" name="Google Shape;710;p1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Setiap data di Array akan disimpan dalam posisi berurutan, dimana urutan pertama dimulai dari nomor 0</a:t>
            </a:r>
            <a:endParaRPr sz="1600"/>
          </a:p>
          <a:p>
            <a:pPr marL="457200" lvl="0" indent="-311150" algn="l" rtl="0">
              <a:spcBef>
                <a:spcPts val="0"/>
              </a:spcBef>
              <a:spcAft>
                <a:spcPts val="0"/>
              </a:spcAft>
              <a:buSzPts val="1300"/>
              <a:buChar char="●"/>
            </a:pPr>
            <a:r>
              <a:rPr lang="id" sz="1600" dirty="0"/>
              <a:t>Setiap kita menambah data ke Array, otomatis data akan disimpan di urutan terakhir</a:t>
            </a:r>
            <a:endParaRPr sz="1600"/>
          </a:p>
          <a:p>
            <a:pPr marL="457200" lvl="0" indent="-311150" algn="l" rtl="0">
              <a:spcBef>
                <a:spcPts val="0"/>
              </a:spcBef>
              <a:spcAft>
                <a:spcPts val="0"/>
              </a:spcAft>
              <a:buSzPts val="1300"/>
              <a:buChar char="●"/>
            </a:pPr>
            <a:r>
              <a:rPr lang="id" sz="1600" dirty="0"/>
              <a:t>Urutan di Array, kita sebut dengan index</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1"/>
          <p:cNvSpPr txBox="1">
            <a:spLocks noGrp="1"/>
          </p:cNvSpPr>
          <p:nvPr>
            <p:ph type="title"/>
          </p:nvPr>
        </p:nvSpPr>
        <p:spPr>
          <a:xfrm>
            <a:off x="729450" y="183899"/>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Operasi di Array</a:t>
            </a:r>
            <a:endParaRPr/>
          </a:p>
        </p:txBody>
      </p:sp>
      <p:graphicFrame>
        <p:nvGraphicFramePr>
          <p:cNvPr id="728" name="Google Shape;728;p121"/>
          <p:cNvGraphicFramePr/>
          <p:nvPr/>
        </p:nvGraphicFramePr>
        <p:xfrm>
          <a:off x="952500" y="1199220"/>
          <a:ext cx="7239000" cy="329166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dirty="0"/>
                        <a:t>Operasi</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tr>
              <a:tr h="381000">
                <a:tc>
                  <a:txBody>
                    <a:bodyPr/>
                    <a:lstStyle/>
                    <a:p>
                      <a:pPr marL="0" lvl="0" indent="0" algn="l" rtl="0">
                        <a:spcBef>
                          <a:spcPts val="0"/>
                        </a:spcBef>
                        <a:spcAft>
                          <a:spcPts val="0"/>
                        </a:spcAft>
                        <a:buNone/>
                      </a:pPr>
                      <a:r>
                        <a:rPr lang="id" dirty="0"/>
                        <a:t>array.push(value)</a:t>
                      </a:r>
                      <a:endParaRPr/>
                    </a:p>
                  </a:txBody>
                  <a:tcPr marL="91425" marR="91425" marT="91425" marB="91425"/>
                </a:tc>
                <a:tc>
                  <a:txBody>
                    <a:bodyPr/>
                    <a:lstStyle/>
                    <a:p>
                      <a:pPr marL="0" lvl="0" indent="0" algn="l" rtl="0">
                        <a:spcBef>
                          <a:spcPts val="0"/>
                        </a:spcBef>
                        <a:spcAft>
                          <a:spcPts val="0"/>
                        </a:spcAft>
                        <a:buNone/>
                      </a:pPr>
                      <a:r>
                        <a:rPr lang="id"/>
                        <a:t>Menambah data ke Array</a:t>
                      </a:r>
                      <a:endParaRPr/>
                    </a:p>
                  </a:txBody>
                  <a:tcPr marL="91425" marR="91425" marT="91425" marB="91425"/>
                </a:tc>
              </a:tr>
              <a:tr h="381000">
                <a:tc>
                  <a:txBody>
                    <a:bodyPr/>
                    <a:lstStyle/>
                    <a:p>
                      <a:pPr marL="0" lvl="0" indent="0" algn="l" rtl="0">
                        <a:spcBef>
                          <a:spcPts val="0"/>
                        </a:spcBef>
                        <a:spcAft>
                          <a:spcPts val="0"/>
                        </a:spcAft>
                        <a:buNone/>
                      </a:pPr>
                      <a:r>
                        <a:rPr lang="id" dirty="0"/>
                        <a:t>array.length</a:t>
                      </a:r>
                      <a:endParaRPr/>
                    </a:p>
                  </a:txBody>
                  <a:tcPr marL="91425" marR="91425" marT="91425" marB="91425"/>
                </a:tc>
                <a:tc>
                  <a:txBody>
                    <a:bodyPr/>
                    <a:lstStyle/>
                    <a:p>
                      <a:pPr marL="0" lvl="0" indent="0" algn="l" rtl="0">
                        <a:spcBef>
                          <a:spcPts val="0"/>
                        </a:spcBef>
                        <a:spcAft>
                          <a:spcPts val="0"/>
                        </a:spcAft>
                        <a:buNone/>
                      </a:pPr>
                      <a:r>
                        <a:rPr lang="id"/>
                        <a:t>Untuk mendapatkan panjang Array</a:t>
                      </a:r>
                      <a:endParaRPr/>
                    </a:p>
                  </a:txBody>
                  <a:tcPr marL="91425" marR="91425" marT="91425" marB="91425"/>
                </a:tc>
              </a:tr>
              <a:tr h="381000">
                <a:tc>
                  <a:txBody>
                    <a:bodyPr/>
                    <a:lstStyle/>
                    <a:p>
                      <a:pPr marL="0" lvl="0" indent="0" algn="l" rtl="0">
                        <a:spcBef>
                          <a:spcPts val="0"/>
                        </a:spcBef>
                        <a:spcAft>
                          <a:spcPts val="0"/>
                        </a:spcAft>
                        <a:buNone/>
                      </a:pPr>
                      <a:r>
                        <a:rPr lang="id"/>
                        <a:t>array[index]</a:t>
                      </a:r>
                      <a:endParaRPr/>
                    </a:p>
                  </a:txBody>
                  <a:tcPr marL="91425" marR="91425" marT="91425" marB="91425"/>
                </a:tc>
                <a:tc>
                  <a:txBody>
                    <a:bodyPr/>
                    <a:lstStyle/>
                    <a:p>
                      <a:pPr marL="0" lvl="0" indent="0" algn="l" rtl="0">
                        <a:spcBef>
                          <a:spcPts val="0"/>
                        </a:spcBef>
                        <a:spcAft>
                          <a:spcPts val="0"/>
                        </a:spcAft>
                        <a:buNone/>
                      </a:pPr>
                      <a:r>
                        <a:rPr lang="id"/>
                        <a:t>Mendapat data di posisi index</a:t>
                      </a:r>
                      <a:endParaRPr/>
                    </a:p>
                  </a:txBody>
                  <a:tcPr marL="91425" marR="91425" marT="91425" marB="91425"/>
                </a:tc>
              </a:tr>
              <a:tr h="381000">
                <a:tc>
                  <a:txBody>
                    <a:bodyPr/>
                    <a:lstStyle/>
                    <a:p>
                      <a:pPr marL="0" lvl="0" indent="0" algn="l" rtl="0">
                        <a:spcBef>
                          <a:spcPts val="0"/>
                        </a:spcBef>
                        <a:spcAft>
                          <a:spcPts val="0"/>
                        </a:spcAft>
                        <a:buNone/>
                      </a:pPr>
                      <a:r>
                        <a:rPr lang="id"/>
                        <a:t>array[index] = value</a:t>
                      </a:r>
                      <a:endParaRPr/>
                    </a:p>
                  </a:txBody>
                  <a:tcPr marL="91425" marR="91425" marT="91425" marB="91425"/>
                </a:tc>
                <a:tc>
                  <a:txBody>
                    <a:bodyPr/>
                    <a:lstStyle/>
                    <a:p>
                      <a:pPr marL="0" lvl="0" indent="0" algn="l" rtl="0">
                        <a:spcBef>
                          <a:spcPts val="0"/>
                        </a:spcBef>
                        <a:spcAft>
                          <a:spcPts val="0"/>
                        </a:spcAft>
                        <a:buNone/>
                      </a:pPr>
                      <a:r>
                        <a:rPr lang="id"/>
                        <a:t>Mengubah data di posisi index</a:t>
                      </a:r>
                      <a:endParaRPr/>
                    </a:p>
                  </a:txBody>
                  <a:tcPr marL="91425" marR="91425" marT="91425" marB="91425"/>
                </a:tc>
              </a:tr>
              <a:tr h="381000">
                <a:tc>
                  <a:txBody>
                    <a:bodyPr/>
                    <a:lstStyle/>
                    <a:p>
                      <a:pPr marL="0" lvl="0" indent="0" algn="l" rtl="0">
                        <a:spcBef>
                          <a:spcPts val="0"/>
                        </a:spcBef>
                        <a:spcAft>
                          <a:spcPts val="0"/>
                        </a:spcAft>
                        <a:buNone/>
                      </a:pPr>
                      <a:r>
                        <a:rPr lang="id"/>
                        <a:t>delete array[index]</a:t>
                      </a:r>
                      <a:endParaRPr/>
                    </a:p>
                  </a:txBody>
                  <a:tcPr marL="91425" marR="91425" marT="91425" marB="91425"/>
                </a:tc>
                <a:tc>
                  <a:txBody>
                    <a:bodyPr/>
                    <a:lstStyle/>
                    <a:p>
                      <a:pPr marL="0" lvl="0" indent="0" algn="l" rtl="0">
                        <a:spcBef>
                          <a:spcPts val="0"/>
                        </a:spcBef>
                        <a:spcAft>
                          <a:spcPts val="0"/>
                        </a:spcAft>
                        <a:buNone/>
                      </a:pPr>
                      <a:r>
                        <a:rPr lang="id" dirty="0"/>
                        <a:t>Menghapus data di posisi index, namun index tidak bergeser</a:t>
                      </a:r>
                      <a:endParaRPr/>
                    </a:p>
                  </a:txBody>
                  <a:tcPr marL="91425" marR="91425" marT="91425" marB="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Perlu Diingat</a:t>
            </a:r>
            <a:endParaRPr/>
          </a:p>
        </p:txBody>
      </p:sp>
      <p:sp>
        <p:nvSpPr>
          <p:cNvPr id="740" name="Google Shape;740;p12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Data di dalam Array tidak ada batasannya harus data apa</a:t>
            </a:r>
            <a:endParaRPr sz="1600"/>
          </a:p>
          <a:p>
            <a:pPr marL="457200" lvl="0" indent="-311150" algn="l" rtl="0">
              <a:spcBef>
                <a:spcPts val="0"/>
              </a:spcBef>
              <a:spcAft>
                <a:spcPts val="0"/>
              </a:spcAft>
              <a:buSzPts val="1300"/>
              <a:buChar char="●"/>
            </a:pPr>
            <a:r>
              <a:rPr lang="id" sz="1600" dirty="0"/>
              <a:t>Jadi kita bisa memasukkan data apapun ke dalam Array</a:t>
            </a:r>
            <a:endParaRPr sz="1600"/>
          </a:p>
          <a:p>
            <a:pPr marL="457200" lvl="0" indent="-311150" algn="l" rtl="0">
              <a:spcBef>
                <a:spcPts val="0"/>
              </a:spcBef>
              <a:spcAft>
                <a:spcPts val="0"/>
              </a:spcAft>
              <a:buSzPts val="1300"/>
              <a:buChar char="●"/>
            </a:pPr>
            <a:r>
              <a:rPr lang="id" sz="1600" dirty="0"/>
              <a:t>Bahkan kita juga bisa memasukkan Array ke dalam Array jika kita mau</a:t>
            </a:r>
            <a:endParaRPr sz="16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Object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Object</a:t>
            </a:r>
            <a:endParaRPr/>
          </a:p>
        </p:txBody>
      </p:sp>
      <p:sp>
        <p:nvSpPr>
          <p:cNvPr id="757" name="Google Shape;757;p1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Tipe data object adalah tipe data yang mirip dengan tipe data Array</a:t>
            </a:r>
            <a:endParaRPr sz="1600"/>
          </a:p>
          <a:p>
            <a:pPr marL="457200" lvl="0" indent="-311150" algn="l" rtl="0">
              <a:spcBef>
                <a:spcPts val="0"/>
              </a:spcBef>
              <a:spcAft>
                <a:spcPts val="0"/>
              </a:spcAft>
              <a:buSzPts val="1300"/>
              <a:buChar char="●"/>
            </a:pPr>
            <a:r>
              <a:rPr lang="id" sz="1600" dirty="0"/>
              <a:t>Yang membedakan adalah index pada tipe data object bisa menggunakan string</a:t>
            </a:r>
            <a:endParaRPr sz="1600"/>
          </a:p>
          <a:p>
            <a:pPr marL="457200" lvl="0" indent="-311150" algn="l" rtl="0">
              <a:spcBef>
                <a:spcPts val="0"/>
              </a:spcBef>
              <a:spcAft>
                <a:spcPts val="0"/>
              </a:spcAft>
              <a:buSzPts val="1300"/>
              <a:buChar char="●"/>
            </a:pPr>
            <a:r>
              <a:rPr lang="id" sz="1600" dirty="0"/>
              <a:t>Index di object biasanya disebut attributes atau properties, bukan index</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JavaScript</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sp>
        <p:nvSpPr>
          <p:cNvPr id="792" name="Google Shape;792;p13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Dalam JavaScript, if adalah salah satu kata kunci yang digunakan untuk percabangan</a:t>
            </a:r>
            <a:endParaRPr sz="1600"/>
          </a:p>
          <a:p>
            <a:pPr marL="457200" lvl="0" indent="-311150" algn="l" rtl="0">
              <a:spcBef>
                <a:spcPts val="0"/>
              </a:spcBef>
              <a:spcAft>
                <a:spcPts val="0"/>
              </a:spcAft>
              <a:buSzPts val="1300"/>
              <a:buChar char="●"/>
            </a:pPr>
            <a:r>
              <a:rPr lang="id" sz="1600" dirty="0"/>
              <a:t>Percabangan artinya kita bisa mengeksekusi kode program tertentu ketika suatu kondisi terpenuhi</a:t>
            </a:r>
            <a:endParaRPr sz="1600"/>
          </a:p>
          <a:p>
            <a:pPr marL="457200" lvl="0" indent="-311150" algn="l" rtl="0">
              <a:spcBef>
                <a:spcPts val="0"/>
              </a:spcBef>
              <a:spcAft>
                <a:spcPts val="0"/>
              </a:spcAft>
              <a:buSzPts val="1300"/>
              <a:buChar char="●"/>
            </a:pPr>
            <a:r>
              <a:rPr lang="id" sz="1600" dirty="0"/>
              <a:t>Hampir di semua bahasa pemrograman mendukung if expression</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Expression</a:t>
            </a:r>
            <a:endParaRPr/>
          </a:p>
        </p:txBody>
      </p:sp>
      <p:sp>
        <p:nvSpPr>
          <p:cNvPr id="804" name="Google Shape;804;p13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Blok if akan dieksekusi ketika kondisi if bernilai true</a:t>
            </a:r>
            <a:endParaRPr sz="1600"/>
          </a:p>
          <a:p>
            <a:pPr marL="457200" lvl="0" indent="-311150" algn="l" rtl="0">
              <a:spcBef>
                <a:spcPts val="0"/>
              </a:spcBef>
              <a:spcAft>
                <a:spcPts val="0"/>
              </a:spcAft>
              <a:buSzPts val="1300"/>
              <a:buChar char="●"/>
            </a:pPr>
            <a:r>
              <a:rPr lang="id" sz="1600" dirty="0"/>
              <a:t>Kadang kita ingin melakukan eksekusi program tertentu jika kondisi if bernilai false</a:t>
            </a:r>
            <a:endParaRPr sz="1600"/>
          </a:p>
          <a:p>
            <a:pPr marL="457200" lvl="0" indent="-311150" algn="l" rtl="0">
              <a:spcBef>
                <a:spcPts val="0"/>
              </a:spcBef>
              <a:spcAft>
                <a:spcPts val="0"/>
              </a:spcAft>
              <a:buSzPts val="1300"/>
              <a:buChar char="●"/>
            </a:pPr>
            <a:r>
              <a:rPr lang="id" sz="1600" dirty="0"/>
              <a:t>Hal ini bisa dilakukan menggunakan else expression</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Expression</a:t>
            </a:r>
            <a:endParaRPr/>
          </a:p>
        </p:txBody>
      </p:sp>
      <p:sp>
        <p:nvSpPr>
          <p:cNvPr id="816" name="Google Shape;816;p13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dalam If, kita butuh membuat beberapa kondisi</a:t>
            </a:r>
            <a:endParaRPr/>
          </a:p>
          <a:p>
            <a:pPr marL="457200" lvl="0" indent="-311150" algn="l" rtl="0">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Popup</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Alert, Prompt dan Confirm</a:t>
            </a:r>
            <a:endParaRPr/>
          </a:p>
        </p:txBody>
      </p:sp>
      <p:sp>
        <p:nvSpPr>
          <p:cNvPr id="833" name="Google Shape;833;p13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JavaScript memiliki fitur yang bernama alert, prompt dan confirm</a:t>
            </a:r>
            <a:endParaRPr sz="1600"/>
          </a:p>
          <a:p>
            <a:pPr marL="457200" lvl="0" indent="-311150" algn="l" rtl="0">
              <a:spcBef>
                <a:spcPts val="0"/>
              </a:spcBef>
              <a:spcAft>
                <a:spcPts val="0"/>
              </a:spcAft>
              <a:buSzPts val="1300"/>
              <a:buChar char="●"/>
            </a:pPr>
            <a:r>
              <a:rPr lang="id" sz="1600" dirty="0"/>
              <a:t>Alert digunakan untuk memberi peringatan berupa popup text di browser</a:t>
            </a:r>
            <a:endParaRPr sz="1600"/>
          </a:p>
          <a:p>
            <a:pPr marL="457200" lvl="0" indent="-311150" algn="l" rtl="0">
              <a:spcBef>
                <a:spcPts val="0"/>
              </a:spcBef>
              <a:spcAft>
                <a:spcPts val="0"/>
              </a:spcAft>
              <a:buSzPts val="1300"/>
              <a:buChar char="●"/>
            </a:pPr>
            <a:r>
              <a:rPr lang="id" sz="1600" dirty="0"/>
              <a:t>Prompt digunakan untuk meminta input string dari pengguna browser dalam bentuk popup input text</a:t>
            </a:r>
            <a:endParaRPr sz="1600"/>
          </a:p>
          <a:p>
            <a:pPr marL="457200" lvl="0" indent="-311150" algn="l" rtl="0">
              <a:spcBef>
                <a:spcPts val="0"/>
              </a:spcBef>
              <a:spcAft>
                <a:spcPts val="0"/>
              </a:spcAft>
              <a:buSzPts val="1300"/>
              <a:buChar char="●"/>
            </a:pPr>
            <a:r>
              <a:rPr lang="id" sz="1600" dirty="0"/>
              <a:t>Sedangkan confirm digunakan untuk meminta input boolean dari pengguna browser dalam bentuk popup input pilihan</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Undefined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undefined</a:t>
            </a:r>
            <a:endParaRPr/>
          </a:p>
        </p:txBody>
      </p:sp>
      <p:sp>
        <p:nvSpPr>
          <p:cNvPr id="880" name="Google Shape;880;p14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undefined adalah sebuah kata kunci di JavaScript</a:t>
            </a:r>
            <a:endParaRPr sz="1600"/>
          </a:p>
          <a:p>
            <a:pPr marL="457200" lvl="0" indent="-311150" algn="l" rtl="0">
              <a:spcBef>
                <a:spcPts val="0"/>
              </a:spcBef>
              <a:spcAft>
                <a:spcPts val="0"/>
              </a:spcAft>
              <a:buSzPts val="1300"/>
              <a:buChar char="●"/>
            </a:pPr>
            <a:r>
              <a:rPr lang="id" sz="1600" dirty="0"/>
              <a:t>undefined adalah sebuah tipe data</a:t>
            </a:r>
            <a:endParaRPr sz="1600"/>
          </a:p>
          <a:p>
            <a:pPr marL="457200" lvl="0" indent="-311150" algn="l" rtl="0">
              <a:spcBef>
                <a:spcPts val="0"/>
              </a:spcBef>
              <a:spcAft>
                <a:spcPts val="0"/>
              </a:spcAft>
              <a:buSzPts val="1300"/>
              <a:buChar char="●"/>
            </a:pPr>
            <a:r>
              <a:rPr lang="id" sz="1600" dirty="0"/>
              <a:t>Sebuah variable yang belum ditambahkan nilai, maka artinya variable tersebut merupakan tipe undefined</a:t>
            </a:r>
            <a:endParaRPr sz="1600"/>
          </a:p>
          <a:p>
            <a:pPr marL="457200" lvl="0" indent="-311150" algn="l" rtl="0">
              <a:spcBef>
                <a:spcPts val="0"/>
              </a:spcBef>
              <a:spcAft>
                <a:spcPts val="0"/>
              </a:spcAft>
              <a:buSzPts val="1300"/>
              <a:buChar char="●"/>
            </a:pPr>
            <a:r>
              <a:rPr lang="id" sz="1600" dirty="0"/>
              <a:t>Kadang untuk programmer JavaScript pemula undefined ini memang agak sedikit membingungkan</a:t>
            </a:r>
            <a:endParaRPr sz="1600"/>
          </a:p>
          <a:p>
            <a:pPr marL="457200" lvl="0" indent="-311150" algn="l" rtl="0">
              <a:spcBef>
                <a:spcPts val="0"/>
              </a:spcBef>
              <a:spcAft>
                <a:spcPts val="0"/>
              </a:spcAft>
              <a:buSzPts val="1300"/>
              <a:buChar char="●"/>
            </a:pPr>
            <a:r>
              <a:rPr lang="id" sz="1600" dirty="0"/>
              <a:t>undefined itu berbeda dengan null di bahasa pemrograman lain</a:t>
            </a:r>
            <a:endParaRPr sz="1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a:t>
            </a:r>
            <a:endParaRPr/>
          </a:p>
        </p:txBody>
      </p:sp>
      <p:sp>
        <p:nvSpPr>
          <p:cNvPr id="909" name="Google Shape;909;p15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null merupakan representasi data kosong</a:t>
            </a:r>
            <a:endParaRPr sz="1600"/>
          </a:p>
          <a:p>
            <a:pPr marL="457200" lvl="0" indent="-311150" algn="l" rtl="0">
              <a:spcBef>
                <a:spcPts val="0"/>
              </a:spcBef>
              <a:spcAft>
                <a:spcPts val="0"/>
              </a:spcAft>
              <a:buSzPts val="1300"/>
              <a:buChar char="●"/>
            </a:pPr>
            <a:r>
              <a:rPr lang="id" sz="1600" dirty="0"/>
              <a:t>null berbeda dengan undefined, null berarti variable sudah ditambahkan value nya, hanya saja value nya null</a:t>
            </a:r>
            <a:endParaRPr sz="1600"/>
          </a:p>
          <a:p>
            <a:pPr marL="457200" lvl="0" indent="-311150" algn="l" rtl="0">
              <a:spcBef>
                <a:spcPts val="0"/>
              </a:spcBef>
              <a:spcAft>
                <a:spcPts val="0"/>
              </a:spcAft>
              <a:buSzPts val="1300"/>
              <a:buChar char="●"/>
            </a:pPr>
            <a:r>
              <a:rPr lang="id" sz="1600" dirty="0"/>
              <a:t>Sedangkan undefined adalah variable belum ditambahkan value apapun</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62501" y="227981"/>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Sejarah JavaScript</a:t>
            </a:r>
            <a:endParaRPr/>
          </a:p>
        </p:txBody>
      </p:sp>
      <p:sp>
        <p:nvSpPr>
          <p:cNvPr id="200" name="Google Shape;200;p31"/>
          <p:cNvSpPr txBox="1">
            <a:spLocks noGrp="1"/>
          </p:cNvSpPr>
          <p:nvPr>
            <p:ph type="body" idx="1"/>
          </p:nvPr>
        </p:nvSpPr>
        <p:spPr>
          <a:xfrm>
            <a:off x="795552" y="1274644"/>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JavaScript atau sering disingkat JS, pertama kali dibuat tahun 1995. Programmer di Netscape bernama Brandan Eich membuat sebuah bahasa pemrograman scripting untuk berjalan di Netscape Navigator Browser.</a:t>
            </a:r>
            <a:endParaRPr sz="1600"/>
          </a:p>
          <a:p>
            <a:pPr marL="457200" lvl="0" indent="-311150" algn="l" rtl="0">
              <a:spcBef>
                <a:spcPts val="0"/>
              </a:spcBef>
              <a:spcAft>
                <a:spcPts val="0"/>
              </a:spcAft>
              <a:buSzPts val="1300"/>
              <a:buChar char="●"/>
            </a:pPr>
            <a:r>
              <a:rPr lang="id" sz="1600" dirty="0"/>
              <a:t>Awalnya namanya adalah Mocha, lalu berubah menjadi LiveScript, dan akhirnya menjadi JavaScript.</a:t>
            </a:r>
            <a:endParaRPr sz="1600"/>
          </a:p>
          <a:p>
            <a:pPr marL="457200" lvl="0" indent="-311150" algn="l" rtl="0">
              <a:spcBef>
                <a:spcPts val="0"/>
              </a:spcBef>
              <a:spcAft>
                <a:spcPts val="0"/>
              </a:spcAft>
              <a:buSzPts val="1300"/>
              <a:buChar char="●"/>
            </a:pPr>
            <a:r>
              <a:rPr lang="id" sz="1600" dirty="0"/>
              <a:t>JavaScript dibuat agar halaman website yang sudah kita buat menggunakan HTML dan CSS bisa lebih interaktif</a:t>
            </a:r>
            <a:endParaRPr sz="1600"/>
          </a:p>
          <a:p>
            <a:pPr marL="457200" lvl="0" indent="-311150" algn="l" rtl="0">
              <a:spcBef>
                <a:spcPts val="0"/>
              </a:spcBef>
              <a:spcAft>
                <a:spcPts val="0"/>
              </a:spcAft>
              <a:buSzPts val="1300"/>
              <a:buChar char="●"/>
            </a:pPr>
            <a:r>
              <a:rPr lang="id" sz="1600" dirty="0"/>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sz="16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Expression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
        <p:nvSpPr>
          <p:cNvPr id="926" name="Google Shape;926;p15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kita hanya butuh menggunakan kondisi sederhana di if statement, seperti hanya menggunakan perbandingan ==</a:t>
            </a:r>
            <a:endParaRPr sz="1600"/>
          </a:p>
          <a:p>
            <a:pPr marL="457200" lvl="0" indent="-311150" algn="l" rtl="0">
              <a:spcBef>
                <a:spcPts val="0"/>
              </a:spcBef>
              <a:spcAft>
                <a:spcPts val="0"/>
              </a:spcAft>
              <a:buSzPts val="1300"/>
              <a:buChar char="●"/>
            </a:pPr>
            <a:r>
              <a:rPr lang="id" sz="1600" dirty="0"/>
              <a:t>Switch adalah statement percabangan yang sama dengan if, namun  lebih sederhana cara pembuatannya</a:t>
            </a:r>
            <a:endParaRPr sz="1600"/>
          </a:p>
          <a:p>
            <a:pPr marL="457200" lvl="0" indent="-311150" algn="l" rtl="0">
              <a:spcBef>
                <a:spcPts val="0"/>
              </a:spcBef>
              <a:spcAft>
                <a:spcPts val="0"/>
              </a:spcAft>
              <a:buSzPts val="1300"/>
              <a:buChar char="●"/>
            </a:pPr>
            <a:r>
              <a:rPr lang="id" sz="1600" dirty="0"/>
              <a:t>Kondisi di switch statement hanya untuk perbandingan ==</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typeof</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typeof</a:t>
            </a:r>
            <a:endParaRPr/>
          </a:p>
        </p:txBody>
      </p:sp>
      <p:sp>
        <p:nvSpPr>
          <p:cNvPr id="943" name="Google Shape;943;p15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typeof merupakan operator yang bisa kita gunakan untuk melihat tipe data sebuah value atau variable</a:t>
            </a:r>
            <a:endParaRPr sz="1600"/>
          </a:p>
          <a:p>
            <a:pPr marL="457200" lvl="0" indent="-311150" algn="l" rtl="0">
              <a:spcBef>
                <a:spcPts val="0"/>
              </a:spcBef>
              <a:spcAft>
                <a:spcPts val="0"/>
              </a:spcAft>
              <a:buSzPts val="1300"/>
              <a:buChar char="●"/>
            </a:pPr>
            <a:r>
              <a:rPr lang="id" sz="1600" dirty="0"/>
              <a:t>Karena JavaScript merupakan dynamic langauge, jadi kadang kita perlu mengecek tipe data sebuah value atau variable menggunakan operator typeof</a:t>
            </a:r>
            <a:endParaRPr sz="1600"/>
          </a:p>
          <a:p>
            <a:pPr marL="457200" lvl="0" indent="-311150" algn="l" rtl="0">
              <a:spcBef>
                <a:spcPts val="0"/>
              </a:spcBef>
              <a:spcAft>
                <a:spcPts val="0"/>
              </a:spcAft>
              <a:buSzPts val="1300"/>
              <a:buChar char="●"/>
            </a:pPr>
            <a:r>
              <a:rPr lang="id" sz="1600" dirty="0"/>
              <a:t>Hasil dari operator typeof adalah string tipe datanya</a:t>
            </a:r>
            <a:endParaRPr sz="16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 Operator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 Operator</a:t>
            </a:r>
            <a:endParaRPr/>
          </a:p>
        </p:txBody>
      </p:sp>
      <p:sp>
        <p:nvSpPr>
          <p:cNvPr id="965" name="Google Shape;965;p16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In operator adalah operator yang bisa dilakukan untuk mengecek apakah sebuah property ada di dalam object atau tidak</a:t>
            </a:r>
            <a:endParaRPr sz="1600"/>
          </a:p>
          <a:p>
            <a:pPr marL="457200" lvl="0" indent="-311150" algn="l" rtl="0">
              <a:spcBef>
                <a:spcPts val="0"/>
              </a:spcBef>
              <a:spcAft>
                <a:spcPts val="0"/>
              </a:spcAft>
              <a:buSzPts val="1300"/>
              <a:buChar char="●"/>
            </a:pPr>
            <a:r>
              <a:rPr lang="id" sz="1600" dirty="0"/>
              <a:t>Jika property tersebut ada di object, maka hasilnya true, sedangkan jika tidak, maka hasilnya false</a:t>
            </a:r>
            <a:endParaRPr sz="1600"/>
          </a:p>
          <a:p>
            <a:pPr marL="457200" lvl="0" indent="-311150" algn="l" rtl="0">
              <a:spcBef>
                <a:spcPts val="0"/>
              </a:spcBef>
              <a:spcAft>
                <a:spcPts val="0"/>
              </a:spcAft>
              <a:buSzPts val="1300"/>
              <a:buChar char="●"/>
            </a:pPr>
            <a:r>
              <a:rPr lang="id" sz="1600" dirty="0"/>
              <a:t>Tidak hanya di object, In juga bisa digunakan untuk mengecek index di Array</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Peringatan</a:t>
            </a:r>
            <a:endParaRPr/>
          </a:p>
        </p:txBody>
      </p:sp>
      <p:sp>
        <p:nvSpPr>
          <p:cNvPr id="977" name="Google Shape;977;p16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 operator hanya akan mengecek apakah sebuah property atau index ada atau tidak</a:t>
            </a:r>
            <a:endParaRPr/>
          </a:p>
          <a:p>
            <a:pPr marL="457200" lvl="0" indent="-311150" algn="l" rtl="0">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JavaScript di Server</a:t>
            </a:r>
            <a:endParaRPr/>
          </a:p>
        </p:txBody>
      </p:sp>
      <p:sp>
        <p:nvSpPr>
          <p:cNvPr id="206" name="Google Shape;206;p3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Awalnya JavaScript memang kebanyakan di gunakan untuk berjalan di client side (Browser)</a:t>
            </a:r>
            <a:endParaRPr sz="1600"/>
          </a:p>
          <a:p>
            <a:pPr marL="457200" lvl="0" indent="-311150" algn="l" rtl="0">
              <a:spcBef>
                <a:spcPts val="0"/>
              </a:spcBef>
              <a:spcAft>
                <a:spcPts val="0"/>
              </a:spcAft>
              <a:buSzPts val="1300"/>
              <a:buChar char="●"/>
            </a:pPr>
            <a:r>
              <a:rPr lang="id" sz="1600" dirty="0"/>
              <a:t>Namun akhir-akhir ini, semenjak keluar teknologi NodeJS yang bisa digunakan untuk menjalankan JavaScript tanpa browser, sekarang akhirnya JavaScript juga banyak digunakan untuk membuat aplikasi di Server</a:t>
            </a:r>
            <a:endParaRPr sz="1600"/>
          </a:p>
          <a:p>
            <a:pPr marL="457200" lvl="0" indent="-311150" algn="l" rtl="0">
              <a:spcBef>
                <a:spcPts val="0"/>
              </a:spcBef>
              <a:spcAft>
                <a:spcPts val="0"/>
              </a:spcAft>
              <a:buSzPts val="1300"/>
              <a:buChar char="●"/>
            </a:pPr>
            <a:r>
              <a:rPr lang="id" sz="1600" dirty="0"/>
              <a:t>Karena ini, akhirnya sekarang JavaScript dikenal dengan bahasa pemrograman FullStack (Backend dan Frontend) karena bisa digunakan untuk membuat aplikasi Backend dan aplikasi Frontend</a:t>
            </a:r>
            <a:endParaRPr sz="160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994" name="Google Shape;994;p16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Ternary operator adalah operator sederhana dari if statement</a:t>
            </a:r>
            <a:endParaRPr sz="1600"/>
          </a:p>
          <a:p>
            <a:pPr marL="457200" lvl="0" indent="-311150" algn="l" rtl="0">
              <a:spcBef>
                <a:spcPts val="0"/>
              </a:spcBef>
              <a:spcAft>
                <a:spcPts val="0"/>
              </a:spcAft>
              <a:buSzPts val="1300"/>
              <a:buChar char="●"/>
            </a:pPr>
            <a:r>
              <a:rPr lang="id" sz="1600" dirty="0"/>
              <a:t>Ternary operator terdiri dari  kondisi yang dievaluasi, jika menghasilkan true maka nilai pertama diambil, jika false, maka nilai kedua diambil</a:t>
            </a:r>
            <a:endParaRPr sz="1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Falsy dan Truthy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8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Falsy</a:t>
            </a:r>
            <a:endParaRPr/>
          </a:p>
        </p:txBody>
      </p:sp>
      <p:sp>
        <p:nvSpPr>
          <p:cNvPr id="1075" name="Google Shape;1075;p18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Falsy atau kadang ditulis falsey, adalah value yang ketika dalam konteks boolean, dia dianggap false</a:t>
            </a:r>
            <a:endParaRPr sz="1600"/>
          </a:p>
          <a:p>
            <a:pPr marL="457200" lvl="0" indent="-311150" algn="l" rtl="0">
              <a:spcBef>
                <a:spcPts val="0"/>
              </a:spcBef>
              <a:spcAft>
                <a:spcPts val="0"/>
              </a:spcAft>
              <a:buSzPts val="1300"/>
              <a:buChar char="●"/>
            </a:pPr>
            <a:r>
              <a:rPr lang="id" sz="1600" dirty="0"/>
              <a:t>Ini adalah salah satu fitur unik dari JavaScript, yang berguna, namun kadang juga sering membingungkan</a:t>
            </a:r>
            <a:endParaRPr sz="1600"/>
          </a:p>
          <a:p>
            <a:pPr marL="457200" lvl="0" indent="-311150" algn="l" rtl="0">
              <a:spcBef>
                <a:spcPts val="0"/>
              </a:spcBef>
              <a:spcAft>
                <a:spcPts val="0"/>
              </a:spcAft>
              <a:buSzPts val="1300"/>
              <a:buChar char="●"/>
            </a:pPr>
            <a:r>
              <a:rPr lang="id" sz="1600" dirty="0"/>
              <a:t>Jadi di JavaScript, kondisi itu tidak hanya bisa boolean, tapi diluar boolean pun bisa, namun kita harus tahu beberapa data falsy, atau dianggap false</a:t>
            </a:r>
            <a:endParaRPr sz="1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82"/>
          <p:cNvSpPr txBox="1">
            <a:spLocks noGrp="1"/>
          </p:cNvSpPr>
          <p:nvPr>
            <p:ph type="title"/>
          </p:nvPr>
        </p:nvSpPr>
        <p:spPr>
          <a:xfrm>
            <a:off x="729450" y="20593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Data Falsy</a:t>
            </a:r>
            <a:endParaRPr/>
          </a:p>
        </p:txBody>
      </p:sp>
      <p:graphicFrame>
        <p:nvGraphicFramePr>
          <p:cNvPr id="1081" name="Google Shape;1081;p182"/>
          <p:cNvGraphicFramePr/>
          <p:nvPr/>
        </p:nvGraphicFramePr>
        <p:xfrm>
          <a:off x="952500" y="1164983"/>
          <a:ext cx="7239000" cy="2986830"/>
        </p:xfrm>
        <a:graphic>
          <a:graphicData uri="http://schemas.openxmlformats.org/drawingml/2006/table">
            <a:tbl>
              <a:tblPr>
                <a:noFill/>
                <a:tableStyleId>{B9D7F3FD-F1C5-45F3-AAD3-0EEFAD180BC3}</a:tableStyleId>
              </a:tblPr>
              <a:tblGrid>
                <a:gridCol w="3619500"/>
                <a:gridCol w="3619500"/>
              </a:tblGrid>
              <a:tr h="381000">
                <a:tc>
                  <a:txBody>
                    <a:bodyPr/>
                    <a:lstStyle/>
                    <a:p>
                      <a:pPr marL="0" lvl="0" indent="0" algn="l" rtl="0">
                        <a:spcBef>
                          <a:spcPts val="0"/>
                        </a:spcBef>
                        <a:spcAft>
                          <a:spcPts val="0"/>
                        </a:spcAft>
                        <a:buNone/>
                      </a:pPr>
                      <a:r>
                        <a:rPr lang="id" sz="1600" dirty="0"/>
                        <a:t>Data dianggap Falsy</a:t>
                      </a:r>
                      <a:endParaRPr sz="1600"/>
                    </a:p>
                  </a:txBody>
                  <a:tcPr marL="91425" marR="91425" marT="91425" marB="91425">
                    <a:solidFill>
                      <a:srgbClr val="CCCCCC"/>
                    </a:solidFill>
                  </a:tcPr>
                </a:tc>
                <a:tc>
                  <a:txBody>
                    <a:bodyPr/>
                    <a:lstStyle/>
                    <a:p>
                      <a:pPr marL="0" lvl="0" indent="0" algn="l" rtl="0">
                        <a:spcBef>
                          <a:spcPts val="0"/>
                        </a:spcBef>
                        <a:spcAft>
                          <a:spcPts val="0"/>
                        </a:spcAft>
                        <a:buNone/>
                      </a:pPr>
                      <a:r>
                        <a:rPr lang="id" sz="1600"/>
                        <a:t>Keterangan</a:t>
                      </a:r>
                      <a:endParaRPr sz="1600"/>
                    </a:p>
                  </a:txBody>
                  <a:tcPr marL="91425" marR="91425" marT="91425" marB="91425">
                    <a:solidFill>
                      <a:srgbClr val="CCCCCC"/>
                    </a:solidFill>
                  </a:tcPr>
                </a:tc>
              </a:tr>
              <a:tr h="381000">
                <a:tc>
                  <a:txBody>
                    <a:bodyPr/>
                    <a:lstStyle/>
                    <a:p>
                      <a:pPr marL="0" lvl="0" indent="0" algn="l" rtl="0">
                        <a:spcBef>
                          <a:spcPts val="0"/>
                        </a:spcBef>
                        <a:spcAft>
                          <a:spcPts val="0"/>
                        </a:spcAft>
                        <a:buNone/>
                      </a:pPr>
                      <a:r>
                        <a:rPr lang="id" sz="1600" dirty="0"/>
                        <a:t>false</a:t>
                      </a:r>
                      <a:endParaRPr sz="1600"/>
                    </a:p>
                  </a:txBody>
                  <a:tcPr marL="91425" marR="91425" marT="91425" marB="91425"/>
                </a:tc>
                <a:tc>
                  <a:txBody>
                    <a:bodyPr/>
                    <a:lstStyle/>
                    <a:p>
                      <a:pPr marL="0" lvl="0" indent="0" algn="l" rtl="0">
                        <a:spcBef>
                          <a:spcPts val="0"/>
                        </a:spcBef>
                        <a:spcAft>
                          <a:spcPts val="0"/>
                        </a:spcAft>
                        <a:buNone/>
                      </a:pPr>
                      <a:r>
                        <a:rPr lang="id" sz="1600"/>
                        <a:t>Boolean false</a:t>
                      </a:r>
                      <a:endParaRPr sz="1600"/>
                    </a:p>
                  </a:txBody>
                  <a:tcPr marL="91425" marR="91425" marT="91425" marB="91425"/>
                </a:tc>
              </a:tr>
              <a:tr h="381000">
                <a:tc>
                  <a:txBody>
                    <a:bodyPr/>
                    <a:lstStyle/>
                    <a:p>
                      <a:pPr marL="0" lvl="0" indent="0" algn="l" rtl="0">
                        <a:spcBef>
                          <a:spcPts val="0"/>
                        </a:spcBef>
                        <a:spcAft>
                          <a:spcPts val="0"/>
                        </a:spcAft>
                        <a:buNone/>
                      </a:pPr>
                      <a:r>
                        <a:rPr lang="id" sz="1600"/>
                        <a:t>0, -0</a:t>
                      </a:r>
                      <a:endParaRPr sz="1600"/>
                    </a:p>
                  </a:txBody>
                  <a:tcPr marL="91425" marR="91425" marT="91425" marB="91425"/>
                </a:tc>
                <a:tc>
                  <a:txBody>
                    <a:bodyPr/>
                    <a:lstStyle/>
                    <a:p>
                      <a:pPr marL="0" lvl="0" indent="0" algn="l" rtl="0">
                        <a:spcBef>
                          <a:spcPts val="0"/>
                        </a:spcBef>
                        <a:spcAft>
                          <a:spcPts val="0"/>
                        </a:spcAft>
                        <a:buNone/>
                      </a:pPr>
                      <a:r>
                        <a:rPr lang="id" sz="1600"/>
                        <a:t>Number 0 dan -0 dianggap false</a:t>
                      </a:r>
                      <a:endParaRPr sz="1600"/>
                    </a:p>
                  </a:txBody>
                  <a:tcPr marL="91425" marR="91425" marT="91425" marB="91425"/>
                </a:tc>
              </a:tr>
              <a:tr h="381000">
                <a:tc>
                  <a:txBody>
                    <a:bodyPr/>
                    <a:lstStyle/>
                    <a:p>
                      <a:pPr marL="0" lvl="0" indent="0" algn="l" rtl="0">
                        <a:spcBef>
                          <a:spcPts val="0"/>
                        </a:spcBef>
                        <a:spcAft>
                          <a:spcPts val="0"/>
                        </a:spcAft>
                        <a:buNone/>
                      </a:pPr>
                      <a:r>
                        <a:rPr lang="id" sz="1600" dirty="0"/>
                        <a:t>“”, ‘’, ``</a:t>
                      </a:r>
                      <a:endParaRPr sz="1600"/>
                    </a:p>
                  </a:txBody>
                  <a:tcPr marL="91425" marR="91425" marT="91425" marB="91425"/>
                </a:tc>
                <a:tc>
                  <a:txBody>
                    <a:bodyPr/>
                    <a:lstStyle/>
                    <a:p>
                      <a:pPr marL="0" lvl="0" indent="0" algn="l" rtl="0">
                        <a:spcBef>
                          <a:spcPts val="0"/>
                        </a:spcBef>
                        <a:spcAft>
                          <a:spcPts val="0"/>
                        </a:spcAft>
                        <a:buNone/>
                      </a:pPr>
                      <a:r>
                        <a:rPr lang="id" sz="1600"/>
                        <a:t>Semua string kosong dianggap false</a:t>
                      </a:r>
                      <a:endParaRPr sz="1600"/>
                    </a:p>
                  </a:txBody>
                  <a:tcPr marL="91425" marR="91425" marT="91425" marB="91425"/>
                </a:tc>
              </a:tr>
              <a:tr h="381000">
                <a:tc>
                  <a:txBody>
                    <a:bodyPr/>
                    <a:lstStyle/>
                    <a:p>
                      <a:pPr marL="0" lvl="0" indent="0" algn="l" rtl="0">
                        <a:spcBef>
                          <a:spcPts val="0"/>
                        </a:spcBef>
                        <a:spcAft>
                          <a:spcPts val="0"/>
                        </a:spcAft>
                        <a:buNone/>
                      </a:pPr>
                      <a:r>
                        <a:rPr lang="id" sz="1600"/>
                        <a:t>null</a:t>
                      </a:r>
                      <a:endParaRPr sz="1600"/>
                    </a:p>
                  </a:txBody>
                  <a:tcPr marL="91425" marR="91425" marT="91425" marB="91425"/>
                </a:tc>
                <a:tc>
                  <a:txBody>
                    <a:bodyPr/>
                    <a:lstStyle/>
                    <a:p>
                      <a:pPr marL="0" lvl="0" indent="0" algn="l" rtl="0">
                        <a:spcBef>
                          <a:spcPts val="0"/>
                        </a:spcBef>
                        <a:spcAft>
                          <a:spcPts val="0"/>
                        </a:spcAft>
                        <a:buNone/>
                      </a:pPr>
                      <a:r>
                        <a:rPr lang="id" sz="1600"/>
                        <a:t>null dianggap false</a:t>
                      </a:r>
                      <a:endParaRPr sz="1600"/>
                    </a:p>
                  </a:txBody>
                  <a:tcPr marL="91425" marR="91425" marT="91425" marB="91425"/>
                </a:tc>
              </a:tr>
              <a:tr h="381000">
                <a:tc>
                  <a:txBody>
                    <a:bodyPr/>
                    <a:lstStyle/>
                    <a:p>
                      <a:pPr marL="0" lvl="0" indent="0" algn="l" rtl="0">
                        <a:spcBef>
                          <a:spcPts val="0"/>
                        </a:spcBef>
                        <a:spcAft>
                          <a:spcPts val="0"/>
                        </a:spcAft>
                        <a:buNone/>
                      </a:pPr>
                      <a:r>
                        <a:rPr lang="id" sz="1600"/>
                        <a:t>undefined</a:t>
                      </a:r>
                      <a:endParaRPr sz="1600"/>
                    </a:p>
                  </a:txBody>
                  <a:tcPr marL="91425" marR="91425" marT="91425" marB="91425"/>
                </a:tc>
                <a:tc>
                  <a:txBody>
                    <a:bodyPr/>
                    <a:lstStyle/>
                    <a:p>
                      <a:pPr marL="0" lvl="0" indent="0" algn="l" rtl="0">
                        <a:spcBef>
                          <a:spcPts val="0"/>
                        </a:spcBef>
                        <a:spcAft>
                          <a:spcPts val="0"/>
                        </a:spcAft>
                        <a:buNone/>
                      </a:pPr>
                      <a:r>
                        <a:rPr lang="id" sz="1600"/>
                        <a:t>undefined dianggap false</a:t>
                      </a:r>
                      <a:endParaRPr sz="1600"/>
                    </a:p>
                  </a:txBody>
                  <a:tcPr marL="91425" marR="91425" marT="91425" marB="91425"/>
                </a:tc>
              </a:tr>
              <a:tr h="381000">
                <a:tc>
                  <a:txBody>
                    <a:bodyPr/>
                    <a:lstStyle/>
                    <a:p>
                      <a:pPr marL="0" lvl="0" indent="0" algn="l" rtl="0">
                        <a:spcBef>
                          <a:spcPts val="0"/>
                        </a:spcBef>
                        <a:spcAft>
                          <a:spcPts val="0"/>
                        </a:spcAft>
                        <a:buNone/>
                      </a:pPr>
                      <a:r>
                        <a:rPr lang="id" sz="1600"/>
                        <a:t>NaN</a:t>
                      </a:r>
                      <a:endParaRPr sz="1600"/>
                    </a:p>
                  </a:txBody>
                  <a:tcPr marL="91425" marR="91425" marT="91425" marB="91425"/>
                </a:tc>
                <a:tc>
                  <a:txBody>
                    <a:bodyPr/>
                    <a:lstStyle/>
                    <a:p>
                      <a:pPr marL="0" lvl="0" indent="0" algn="l" rtl="0">
                        <a:spcBef>
                          <a:spcPts val="0"/>
                        </a:spcBef>
                        <a:spcAft>
                          <a:spcPts val="0"/>
                        </a:spcAft>
                        <a:buNone/>
                      </a:pPr>
                      <a:r>
                        <a:rPr lang="id" sz="1600" dirty="0"/>
                        <a:t>Not a Number dianggap false</a:t>
                      </a:r>
                      <a:endParaRPr sz="1600"/>
                    </a:p>
                  </a:txBody>
                  <a:tcPr marL="91425" marR="91425" marT="91425" marB="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Truthy</a:t>
            </a:r>
            <a:endParaRPr/>
          </a:p>
        </p:txBody>
      </p:sp>
      <p:sp>
        <p:nvSpPr>
          <p:cNvPr id="1087" name="Google Shape;1087;p18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Truthy adalah kebalikan dari falsy, dimana data nya dianggap bernilai true</a:t>
            </a:r>
            <a:endParaRPr sz="1600"/>
          </a:p>
          <a:p>
            <a:pPr marL="457200" lvl="0" indent="-311150" algn="l" rtl="0">
              <a:spcBef>
                <a:spcPts val="0"/>
              </a:spcBef>
              <a:spcAft>
                <a:spcPts val="0"/>
              </a:spcAft>
              <a:buSzPts val="1300"/>
              <a:buChar char="●"/>
            </a:pPr>
            <a:r>
              <a:rPr lang="id" sz="1600" dirty="0"/>
              <a:t>Sederhana sekali sebenarnya untuk mengetahui sebuah data itu adalah truthy, yaitu data yang bukan bernilai falsy </a:t>
            </a:r>
            <a:endParaRPr sz="16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8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270</TotalTime>
  <Words>5336</Words>
  <PresentationFormat>On-screen Show (16:9)</PresentationFormat>
  <Paragraphs>704</Paragraphs>
  <Slides>232</Slides>
  <Notes>227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232</vt:i4>
      </vt:variant>
    </vt:vector>
  </HeadingPairs>
  <TitlesOfParts>
    <vt:vector size="238" baseType="lpstr">
      <vt:lpstr>Arial</vt:lpstr>
      <vt:lpstr>Lucida Sans Unicode</vt:lpstr>
      <vt:lpstr>Wingdings 3</vt:lpstr>
      <vt:lpstr>Verdana</vt:lpstr>
      <vt:lpstr>Wingdings 2</vt:lpstr>
      <vt:lpstr>Concourse</vt:lpstr>
      <vt:lpstr>Bahasa Pemrograman</vt:lpstr>
      <vt:lpstr>Ciri Bahasa Pemrograman</vt:lpstr>
      <vt:lpstr>Slide 3</vt:lpstr>
      <vt:lpstr>Slide 4</vt:lpstr>
      <vt:lpstr>Macam-macam Bahasa Pemrogaman Berdasarkan Level</vt:lpstr>
      <vt:lpstr>JavaScript Dasar</vt:lpstr>
      <vt:lpstr>Pengenalan JavaScript</vt:lpstr>
      <vt:lpstr>Sejarah JavaScript</vt:lpstr>
      <vt:lpstr>JavaScript di Server</vt:lpstr>
      <vt:lpstr>JavaScript dan ECMAScript</vt:lpstr>
      <vt:lpstr>JavaScript vs Java</vt:lpstr>
      <vt:lpstr>Peralatan Development</vt:lpstr>
      <vt:lpstr>Browser</vt:lpstr>
      <vt:lpstr>Text Editor atau IDE</vt:lpstr>
      <vt:lpstr>Program Hello World</vt:lpstr>
      <vt:lpstr>Membuat Kode JavaScript</vt:lpstr>
      <vt:lpstr>Include Script JavaScript</vt:lpstr>
      <vt:lpstr>Titik Koma</vt:lpstr>
      <vt:lpstr>Komentar</vt:lpstr>
      <vt:lpstr>Komentar</vt:lpstr>
      <vt:lpstr>Tipe Data Number</vt:lpstr>
      <vt:lpstr>Tipe Data Number</vt:lpstr>
      <vt:lpstr>Number Notation</vt:lpstr>
      <vt:lpstr>Tipe Data Boolean</vt:lpstr>
      <vt:lpstr>Tipe Data Boolean</vt:lpstr>
      <vt:lpstr>Tipe Data String</vt:lpstr>
      <vt:lpstr>Tipe Data String</vt:lpstr>
      <vt:lpstr>Menambah String</vt:lpstr>
      <vt:lpstr>Variable</vt:lpstr>
      <vt:lpstr>Variable</vt:lpstr>
      <vt:lpstr>Mengubah Value di Variable</vt:lpstr>
      <vt:lpstr>Membuat Variable Langsung Dengan Value</vt:lpstr>
      <vt:lpstr>Mengakses Variable</vt:lpstr>
      <vt:lpstr>Kata Kunci let dan const</vt:lpstr>
      <vt:lpstr>Kata Kunci const</vt:lpstr>
      <vt:lpstr>Operator Matematika</vt:lpstr>
      <vt:lpstr>Operator Matematika</vt:lpstr>
      <vt:lpstr>Operator Aritmatika</vt:lpstr>
      <vt:lpstr>Operator Augmented Assignments</vt:lpstr>
      <vt:lpstr>Operator Unary</vt:lpstr>
      <vt:lpstr>Operator Perbandingan</vt:lpstr>
      <vt:lpstr>Operasi Perbandingan</vt:lpstr>
      <vt:lpstr>Operator Perbandingan</vt:lpstr>
      <vt:lpstr>Operator Logika</vt:lpstr>
      <vt:lpstr>Operator Logika</vt:lpstr>
      <vt:lpstr>Operator Logika</vt:lpstr>
      <vt:lpstr>Operator &amp;&amp;</vt:lpstr>
      <vt:lpstr>Operator ||</vt:lpstr>
      <vt:lpstr>Operator Unary !</vt:lpstr>
      <vt:lpstr>Console</vt:lpstr>
      <vt:lpstr>Console</vt:lpstr>
      <vt:lpstr>Console Method</vt:lpstr>
      <vt:lpstr>String Template</vt:lpstr>
      <vt:lpstr>String Template</vt:lpstr>
      <vt:lpstr>Multiline String</vt:lpstr>
      <vt:lpstr>Konversi String dan Number</vt:lpstr>
      <vt:lpstr>Konversi String dan Number</vt:lpstr>
      <vt:lpstr>Melakukan Konversi String dan Number</vt:lpstr>
      <vt:lpstr>NaN</vt:lpstr>
      <vt:lpstr>isNaN() Function</vt:lpstr>
      <vt:lpstr>Tipe Data Array</vt:lpstr>
      <vt:lpstr>Tipe Data Array</vt:lpstr>
      <vt:lpstr>Diagram Array</vt:lpstr>
      <vt:lpstr>Cara Kerja Array</vt:lpstr>
      <vt:lpstr>Cara Kerja Array</vt:lpstr>
      <vt:lpstr>Operasi di Array</vt:lpstr>
      <vt:lpstr>Perlu Diingat</vt:lpstr>
      <vt:lpstr>Tipe Data Object</vt:lpstr>
      <vt:lpstr>Tipe Data Object</vt:lpstr>
      <vt:lpstr>If Expression</vt:lpstr>
      <vt:lpstr>If Expression</vt:lpstr>
      <vt:lpstr>Else Expression</vt:lpstr>
      <vt:lpstr>Else If Expression</vt:lpstr>
      <vt:lpstr>Popup</vt:lpstr>
      <vt:lpstr>Alert, Prompt dan Confirm</vt:lpstr>
      <vt:lpstr>Undefined</vt:lpstr>
      <vt:lpstr>undefined</vt:lpstr>
      <vt:lpstr>Null</vt:lpstr>
      <vt:lpstr>Null</vt:lpstr>
      <vt:lpstr>Switch Expression</vt:lpstr>
      <vt:lpstr>Switch Statement</vt:lpstr>
      <vt:lpstr>Kode : Switch Statement</vt:lpstr>
      <vt:lpstr>Operator typeof</vt:lpstr>
      <vt:lpstr>Operator typeof</vt:lpstr>
      <vt:lpstr>Kode : Operator typeof</vt:lpstr>
      <vt:lpstr>In Operator</vt:lpstr>
      <vt:lpstr>In Operator</vt:lpstr>
      <vt:lpstr>Kode : In Operator</vt:lpstr>
      <vt:lpstr>Peringatan</vt:lpstr>
      <vt:lpstr>Kode : In Operator Undefined/Null Property</vt:lpstr>
      <vt:lpstr>Ternary Operator</vt:lpstr>
      <vt:lpstr>Ternary Operator</vt:lpstr>
      <vt:lpstr>Kode : Tanpa Ternary Operator</vt:lpstr>
      <vt:lpstr>Kode : Dengan Ternary Operator</vt:lpstr>
      <vt:lpstr>Falsy dan Truthy</vt:lpstr>
      <vt:lpstr>Falsy</vt:lpstr>
      <vt:lpstr>Data Falsy</vt:lpstr>
      <vt:lpstr>Truthy</vt:lpstr>
      <vt:lpstr>Kode : Falsy dan Truthy</vt:lpstr>
      <vt:lpstr>Operator Logika di Non Boolean</vt:lpstr>
      <vt:lpstr>Operator Logika di Non Boolean</vt:lpstr>
      <vt:lpstr>Operator OR (||) di Non Boolean</vt:lpstr>
      <vt:lpstr>Kode : Operator OR (||)</vt:lpstr>
      <vt:lpstr>Operator AND (&amp;&amp;) di Non Boolean</vt:lpstr>
      <vt:lpstr>Kode : Operator AND (&amp;&amp;)</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While Loop</vt:lpstr>
      <vt:lpstr>While Loop</vt:lpstr>
      <vt:lpstr>Kode : While Loop</vt:lpstr>
      <vt:lpstr>Do While Loop</vt:lpstr>
      <vt:lpstr>Do While Loop</vt:lpstr>
      <vt:lpstr>Kode : Do While Loop</vt:lpstr>
      <vt:lpstr>Break dan Continue</vt:lpstr>
      <vt:lpstr>Break &amp; Continue</vt:lpstr>
      <vt:lpstr>Kode : Break</vt:lpstr>
      <vt:lpstr>Kode : Continue</vt:lpstr>
      <vt:lpstr>For In</vt:lpstr>
      <vt:lpstr>For In</vt:lpstr>
      <vt:lpstr>Kode : For In di Object</vt:lpstr>
      <vt:lpstr>Kode : For In di Array</vt:lpstr>
      <vt:lpstr>For Of</vt:lpstr>
      <vt:lpstr>For Of</vt:lpstr>
      <vt:lpstr>Kode : For Of di Array</vt:lpstr>
      <vt:lpstr>Kode : For Of di String</vt:lpstr>
      <vt:lpstr>Function</vt:lpstr>
      <vt:lpstr>Function</vt:lpstr>
      <vt:lpstr>Kode : Function</vt:lpstr>
      <vt:lpstr>Function Parameter</vt:lpstr>
      <vt:lpstr>Function Parameter</vt:lpstr>
      <vt:lpstr>Kode : Function Parameter</vt:lpstr>
      <vt:lpstr>Function Return Value</vt:lpstr>
      <vt:lpstr>Function Return Value</vt:lpstr>
      <vt:lpstr>Kode : Function Return Value</vt:lpstr>
      <vt:lpstr>Kode : Function Return Value Lebih Dari Satu</vt:lpstr>
      <vt:lpstr>Menghentikan Eksekusi dengan Return</vt:lpstr>
      <vt:lpstr>Kode : Menghentikan Eksekusi dengan Return</vt:lpstr>
      <vt:lpstr>Optional Parameter</vt:lpstr>
      <vt:lpstr>Optional Parameter</vt:lpstr>
      <vt:lpstr>Kode : Optional Parameter</vt:lpstr>
      <vt:lpstr>Default Parameter</vt:lpstr>
      <vt:lpstr>Default Parameter</vt:lpstr>
      <vt:lpstr>Kode : Default Parameter</vt:lpstr>
      <vt:lpstr>Rest Parameter</vt:lpstr>
      <vt:lpstr>Rest Parameter</vt:lpstr>
      <vt:lpstr>Kode : Rest Parameter</vt:lpstr>
      <vt:lpstr>Spread Syntax</vt:lpstr>
      <vt:lpstr>Kode : Spread Syntax di Rest Parameter</vt:lpstr>
      <vt:lpstr>Arguments Object</vt:lpstr>
      <vt:lpstr>Kode : Arguments Object</vt:lpstr>
      <vt:lpstr>Function Sebagai Value</vt:lpstr>
      <vt:lpstr>Function Sebagai Value</vt:lpstr>
      <vt:lpstr>Kode : Function di Variable</vt:lpstr>
      <vt:lpstr>Kode : Function di Parameter</vt:lpstr>
      <vt:lpstr>Anonymous Function</vt:lpstr>
      <vt:lpstr>Anonymous Function</vt:lpstr>
      <vt:lpstr>Kode : Anonymous Function di Variable</vt:lpstr>
      <vt:lpstr>Kode : Anonymous Function di Parameter</vt:lpstr>
      <vt:lpstr>Function dalam Function</vt:lpstr>
      <vt:lpstr>Function dalam Function</vt:lpstr>
      <vt:lpstr>Kode : Function dalam Function</vt:lpstr>
      <vt:lpstr>Scope</vt:lpstr>
      <vt:lpstr>Scope</vt:lpstr>
      <vt:lpstr>Kode : Global Scope </vt:lpstr>
      <vt:lpstr>Kode : Local Scope</vt:lpstr>
      <vt:lpstr>Kode : Nested Function Scope</vt:lpstr>
      <vt:lpstr>Recursive Function</vt:lpstr>
      <vt:lpstr>Recursive Function</vt:lpstr>
      <vt:lpstr>Kode : Factorial Loop</vt:lpstr>
      <vt:lpstr>Kode : Factorial Recursive</vt:lpstr>
      <vt:lpstr>Arrow Function</vt:lpstr>
      <vt:lpstr>Arrow Function</vt:lpstr>
      <vt:lpstr>Kode : Membuat Arrow Function</vt:lpstr>
      <vt:lpstr>Arrow Function Tanpa Block</vt:lpstr>
      <vt:lpstr>Kode : Arrow Function Tanpa Block</vt:lpstr>
      <vt:lpstr>Arrow Function Return Value</vt:lpstr>
      <vt:lpstr>Kode : Arrow Function Return Value</vt:lpstr>
      <vt:lpstr>Arrow Function Tanpa Kurung Parameter</vt:lpstr>
      <vt:lpstr>Kode : Arrow Function Tanpa Kurung Parameter</vt:lpstr>
      <vt:lpstr>Kode : Arrow Function Sebagai Parameter</vt:lpstr>
      <vt:lpstr>Kode : Arrow Function Sebagai Parameter</vt:lpstr>
      <vt:lpstr>Closure</vt:lpstr>
      <vt:lpstr>Closure</vt:lpstr>
      <vt:lpstr>Kode : Closure</vt:lpstr>
      <vt:lpstr>Object Method</vt:lpstr>
      <vt:lpstr>Object Method</vt:lpstr>
      <vt:lpstr>Kode : Membuat Object dengan Method</vt:lpstr>
      <vt:lpstr>Kode : Menambah Method ke Object</vt:lpstr>
      <vt:lpstr>Kata Kunci this</vt:lpstr>
      <vt:lpstr>Kata Kunci this</vt:lpstr>
      <vt:lpstr>Kode : this di Global Scope</vt:lpstr>
      <vt:lpstr>Kode : this di Function</vt:lpstr>
      <vt:lpstr>Kode : this di Object Method</vt:lpstr>
      <vt:lpstr>Arrow Function di Object</vt:lpstr>
      <vt:lpstr>Arrow Function di Object</vt:lpstr>
      <vt:lpstr>Kode : Arrow Function di Object Method</vt:lpstr>
      <vt:lpstr>Kode : this di Arrow Function Object</vt:lpstr>
      <vt:lpstr>Getter dan Setter</vt:lpstr>
      <vt:lpstr>Getter dan Setter</vt:lpstr>
      <vt:lpstr>Kode : Getter</vt:lpstr>
      <vt:lpstr>Kode : Setter</vt:lpstr>
      <vt:lpstr>Masalah Variable var</vt:lpstr>
      <vt:lpstr>Masalah Variable var</vt:lpstr>
      <vt:lpstr>Kode : Menggunakan let</vt:lpstr>
      <vt:lpstr>Kode : Menggunakan var</vt:lpstr>
      <vt:lpstr>Destructuring</vt:lpstr>
      <vt:lpstr>Destructuring</vt:lpstr>
      <vt:lpstr>Kode : Mengambil Data di Array</vt:lpstr>
      <vt:lpstr>Kode : Destructuring Array</vt:lpstr>
      <vt:lpstr>Kode : Mengambil Data di Object</vt:lpstr>
      <vt:lpstr>Kode : Destructuring Object</vt:lpstr>
      <vt:lpstr>Kode : Destructuring Nested Object</vt:lpstr>
      <vt:lpstr>Destructuring Function Parameter</vt:lpstr>
      <vt:lpstr>Kode : Destructuring di Function Parameter (1)</vt:lpstr>
      <vt:lpstr>Kode : Destructuring di Function Parameter (2)</vt:lpstr>
      <vt:lpstr>Default Value</vt:lpstr>
      <vt:lpstr>Kode : Default Value Destructuring Array</vt:lpstr>
      <vt:lpstr>Kode : Default Value Destructuring Object</vt:lpstr>
      <vt:lpstr>Menggunakan Nama Variable Lain</vt:lpstr>
      <vt:lpstr>Kode : Menggunakan Nama Variable Lain</vt:lpstr>
      <vt:lpstr>Strict Mode</vt:lpstr>
      <vt:lpstr>Strict Mode</vt:lpstr>
      <vt:lpstr>Cara Menyalakan Strict Mode</vt:lpstr>
      <vt:lpstr>Kode : Strict Mode</vt:lpstr>
      <vt:lpstr>Debugger</vt:lpstr>
      <vt:lpstr>Debugger</vt:lpstr>
      <vt:lpstr>Kode : Debugger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Dasar</dc:title>
  <cp:lastModifiedBy>acer</cp:lastModifiedBy>
  <cp:revision>46</cp:revision>
  <dcterms:modified xsi:type="dcterms:W3CDTF">2025-09-17T04:39:46Z</dcterms:modified>
</cp:coreProperties>
</file>